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997700" cy="9283700"/>
  <p:embeddedFontLst>
    <p:embeddedFont>
      <p:font typeface="Book Antiqua" panose="020406020503050303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Garamond" panose="02020404030301010803" pitchFamily="18" charset="0"/>
      <p:regular r:id="rId32"/>
      <p:bold r:id="rId33"/>
      <p:italic r:id="rId34"/>
      <p:boldItalic r:id="rId35"/>
    </p:embeddedFont>
    <p:embeddedFont>
      <p:font typeface="Pinyon Script"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98" y="4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body" idx="1"/>
          </p:nvPr>
        </p:nvSpPr>
        <p:spPr>
          <a:xfrm>
            <a:off x="777875" y="4776788"/>
            <a:ext cx="6216650" cy="452596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hdr" idx="2"/>
          </p:nvPr>
        </p:nvSpPr>
        <p:spPr>
          <a:xfrm>
            <a:off x="0" y="0"/>
            <a:ext cx="3373438" cy="503238"/>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dt" idx="10"/>
          </p:nvPr>
        </p:nvSpPr>
        <p:spPr>
          <a:xfrm>
            <a:off x="4398963" y="0"/>
            <a:ext cx="3373437" cy="503238"/>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ftr" idx="11"/>
          </p:nvPr>
        </p:nvSpPr>
        <p:spPr>
          <a:xfrm>
            <a:off x="0" y="9555163"/>
            <a:ext cx="3373438" cy="503237"/>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8" name="Google Shape;8;n"/>
          <p:cNvSpPr>
            <a:spLocks noGrp="1" noRot="1" noChangeAspect="1"/>
          </p:cNvSpPr>
          <p:nvPr>
            <p:ph type="sldImg" idx="3"/>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0" name="Google Shape;30;p1:notes"/>
          <p:cNvSpPr>
            <a:spLocks noGrp="1" noRot="1" noChangeAspect="1"/>
          </p:cNvSpPr>
          <p:nvPr>
            <p:ph type="sldImg" idx="2"/>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be1461dec_0_25: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24" name="Google Shape;124;g6be1461dec_0_25: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be1461dec_0_61: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33" name="Google Shape;133;g6be1461dec_0_61: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be1461dec_0_77: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42" name="Google Shape;142;g6be1461dec_0_77: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be1461dec_0_41: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52" name="Google Shape;152;g6be1461dec_0_41:notes"/>
          <p:cNvSpPr>
            <a:spLocks noGrp="1" noRot="1" noChangeAspect="1"/>
          </p:cNvSpPr>
          <p:nvPr>
            <p:ph type="sldImg" idx="2"/>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6be36e37ae_0_16: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60" name="Google Shape;160;g6be36e37ae_0_16: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c50549f12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68" name="Google Shape;168;g5c50549f12_0_0: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bd102fe55_0_62: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77" name="Google Shape;177;g6bd102fe55_0_62: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bd102fe55_0_75: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86" name="Google Shape;186;g6bd102fe55_0_75: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bc81e3b04_0_6: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95" name="Google Shape;195;g6bc81e3b04_0_6: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9: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203" name="Google Shape;203;p19:notes"/>
          <p:cNvSpPr>
            <a:spLocks noGrp="1" noRot="1" noChangeAspect="1"/>
          </p:cNvSpPr>
          <p:nvPr>
            <p:ph type="sldImg" idx="2"/>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6bc81e3b04_0_0: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37" name="Google Shape;37;g6bc81e3b04_0_0: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1:notes"/>
          <p:cNvSpPr txBox="1"/>
          <p:nvPr/>
        </p:nvSpPr>
        <p:spPr>
          <a:xfrm>
            <a:off x="3884755" y="8685364"/>
            <a:ext cx="2971443" cy="45827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20</a:t>
            </a:fld>
            <a:endParaRPr sz="1200" b="0" i="0" u="none" strike="noStrike" cap="none">
              <a:solidFill>
                <a:srgbClr val="000000"/>
              </a:solidFill>
              <a:latin typeface="Calibri"/>
              <a:ea typeface="Calibri"/>
              <a:cs typeface="Calibri"/>
              <a:sym typeface="Calibri"/>
            </a:endParaRPr>
          </a:p>
        </p:txBody>
      </p:sp>
      <p:sp>
        <p:nvSpPr>
          <p:cNvPr id="211" name="Google Shape;211;p21:notes"/>
          <p:cNvSpPr txBox="1"/>
          <p:nvPr/>
        </p:nvSpPr>
        <p:spPr>
          <a:xfrm>
            <a:off x="4399196" y="9555480"/>
            <a:ext cx="3372837" cy="502563"/>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
        <p:nvSpPr>
          <p:cNvPr id="212" name="Google Shape;212;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729FCF"/>
          </a:solidFill>
          <a:ln w="25400" cap="flat" cmpd="sng">
            <a:solidFill>
              <a:srgbClr val="3465A4"/>
            </a:solidFill>
            <a:prstDash val="solid"/>
            <a:round/>
            <a:headEnd type="none" w="sm" len="sm"/>
            <a:tailEnd type="none" w="sm" len="sm"/>
          </a:ln>
        </p:spPr>
      </p:sp>
      <p:sp>
        <p:nvSpPr>
          <p:cNvPr id="213" name="Google Shape;213;p21:notes"/>
          <p:cNvSpPr txBox="1">
            <a:spLocks noGrp="1"/>
          </p:cNvSpPr>
          <p:nvPr>
            <p:ph type="body" idx="1"/>
          </p:nvPr>
        </p:nvSpPr>
        <p:spPr>
          <a:xfrm>
            <a:off x="685800" y="4400641"/>
            <a:ext cx="5486043" cy="36000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2:notes"/>
          <p:cNvSpPr txBox="1"/>
          <p:nvPr/>
        </p:nvSpPr>
        <p:spPr>
          <a:xfrm>
            <a:off x="3884755" y="8685364"/>
            <a:ext cx="2971443" cy="45827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21</a:t>
            </a:fld>
            <a:endParaRPr sz="1200" b="0" i="0" u="none" strike="noStrike" cap="none">
              <a:solidFill>
                <a:srgbClr val="000000"/>
              </a:solidFill>
              <a:latin typeface="Calibri"/>
              <a:ea typeface="Calibri"/>
              <a:cs typeface="Calibri"/>
              <a:sym typeface="Calibri"/>
            </a:endParaRPr>
          </a:p>
        </p:txBody>
      </p:sp>
      <p:sp>
        <p:nvSpPr>
          <p:cNvPr id="219" name="Google Shape;219;p22:notes"/>
          <p:cNvSpPr txBox="1"/>
          <p:nvPr/>
        </p:nvSpPr>
        <p:spPr>
          <a:xfrm>
            <a:off x="4399196" y="9555480"/>
            <a:ext cx="3372837" cy="502563"/>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en-US" sz="18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
        <p:nvSpPr>
          <p:cNvPr id="220" name="Google Shape;220;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729FCF"/>
          </a:solidFill>
          <a:ln w="25400" cap="flat" cmpd="sng">
            <a:solidFill>
              <a:srgbClr val="3465A4"/>
            </a:solidFill>
            <a:prstDash val="solid"/>
            <a:round/>
            <a:headEnd type="none" w="sm" len="sm"/>
            <a:tailEnd type="none" w="sm" len="sm"/>
          </a:ln>
        </p:spPr>
      </p:sp>
      <p:sp>
        <p:nvSpPr>
          <p:cNvPr id="221" name="Google Shape;221;p22:notes"/>
          <p:cNvSpPr txBox="1">
            <a:spLocks noGrp="1"/>
          </p:cNvSpPr>
          <p:nvPr>
            <p:ph type="body" idx="1"/>
          </p:nvPr>
        </p:nvSpPr>
        <p:spPr>
          <a:xfrm>
            <a:off x="685800" y="4400641"/>
            <a:ext cx="5486043" cy="36000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43" name="Google Shape;43;p2:notes"/>
          <p:cNvSpPr>
            <a:spLocks noGrp="1" noRot="1" noChangeAspect="1"/>
          </p:cNvSpPr>
          <p:nvPr>
            <p:ph type="sldImg" idx="2"/>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777875" y="4776788"/>
            <a:ext cx="6216650" cy="4525962"/>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73" name="Google Shape;73;p3:notes"/>
          <p:cNvSpPr>
            <a:spLocks noGrp="1" noRot="1" noChangeAspect="1"/>
          </p:cNvSpPr>
          <p:nvPr>
            <p:ph type="sldImg" idx="2"/>
          </p:nvPr>
        </p:nvSpPr>
        <p:spPr>
          <a:xfrm>
            <a:off x="1409700" y="1160463"/>
            <a:ext cx="4178300" cy="3133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bc81e3b04_0_69: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82" name="Google Shape;82;g6bc81e3b04_0_69: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bc81e3b04_0_34: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90" name="Google Shape;90;g6bc81e3b04_0_34: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be1461dec_0_84: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98" name="Google Shape;98;g6be1461dec_0_84: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6be1461dec_0_91: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06" name="Google Shape;106;g6be1461dec_0_91: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bc81e3b04_0_41:notes"/>
          <p:cNvSpPr txBox="1">
            <a:spLocks noGrp="1"/>
          </p:cNvSpPr>
          <p:nvPr>
            <p:ph type="body" idx="1"/>
          </p:nvPr>
        </p:nvSpPr>
        <p:spPr>
          <a:xfrm>
            <a:off x="777875" y="4776788"/>
            <a:ext cx="6216600" cy="45261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endParaRPr/>
          </a:p>
        </p:txBody>
      </p:sp>
      <p:sp>
        <p:nvSpPr>
          <p:cNvPr id="116" name="Google Shape;116;g6bc81e3b04_0_41:notes"/>
          <p:cNvSpPr>
            <a:spLocks noGrp="1" noRot="1" noChangeAspect="1"/>
          </p:cNvSpPr>
          <p:nvPr>
            <p:ph type="sldImg" idx="2"/>
          </p:nvPr>
        </p:nvSpPr>
        <p:spPr>
          <a:xfrm>
            <a:off x="1409700" y="1160463"/>
            <a:ext cx="4178400" cy="3133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381000" y="1066800"/>
            <a:ext cx="8153400" cy="1371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381000" y="2514600"/>
            <a:ext cx="7772400" cy="1752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rgbClr val="8E0000"/>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 name="Google Shape;15;p2"/>
          <p:cNvSpPr txBox="1">
            <a:spLocks noGrp="1"/>
          </p:cNvSpPr>
          <p:nvPr>
            <p:ph type="body" idx="2"/>
          </p:nvPr>
        </p:nvSpPr>
        <p:spPr>
          <a:xfrm>
            <a:off x="381000" y="4648200"/>
            <a:ext cx="7772400" cy="1828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rgbClr val="8E0000"/>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16"/>
        <p:cNvGrpSpPr/>
        <p:nvPr/>
      </p:nvGrpSpPr>
      <p:grpSpPr>
        <a:xfrm>
          <a:off x="0" y="0"/>
          <a:ext cx="0" cy="0"/>
          <a:chOff x="0" y="0"/>
          <a:chExt cx="0" cy="0"/>
        </a:xfrm>
      </p:grpSpPr>
      <p:cxnSp>
        <p:nvCxnSpPr>
          <p:cNvPr id="17" name="Google Shape;17;p3"/>
          <p:cNvCxnSpPr/>
          <p:nvPr/>
        </p:nvCxnSpPr>
        <p:spPr>
          <a:xfrm>
            <a:off x="152400" y="1050925"/>
            <a:ext cx="8786813" cy="1588"/>
          </a:xfrm>
          <a:prstGeom prst="straightConnector1">
            <a:avLst/>
          </a:prstGeom>
          <a:noFill/>
          <a:ln w="12700" cap="flat" cmpd="sng">
            <a:solidFill>
              <a:schemeClr val="dk1"/>
            </a:solidFill>
            <a:prstDash val="solid"/>
            <a:round/>
            <a:headEnd type="none" w="sm" len="sm"/>
            <a:tailEnd type="none" w="sm" len="sm"/>
          </a:ln>
        </p:spPr>
      </p:cxnSp>
      <p:sp>
        <p:nvSpPr>
          <p:cNvPr id="18" name="Google Shape;18;p3"/>
          <p:cNvSpPr txBox="1">
            <a:spLocks noGrp="1"/>
          </p:cNvSpPr>
          <p:nvPr>
            <p:ph type="title"/>
          </p:nvPr>
        </p:nvSpPr>
        <p:spPr>
          <a:xfrm>
            <a:off x="457200" y="71438"/>
            <a:ext cx="8229600" cy="98129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6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152399" y="1169593"/>
            <a:ext cx="8786813" cy="521173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b="1">
                <a:latin typeface="Calibri"/>
                <a:ea typeface="Calibri"/>
                <a:cs typeface="Calibri"/>
                <a:sym typeface="Calibri"/>
              </a:defRPr>
            </a:lvl1pPr>
            <a:lvl2pPr marL="914400" lvl="1" indent="-381000" algn="l">
              <a:spcBef>
                <a:spcPts val="480"/>
              </a:spcBef>
              <a:spcAft>
                <a:spcPts val="0"/>
              </a:spcAft>
              <a:buClr>
                <a:schemeClr val="dk1"/>
              </a:buClr>
              <a:buSzPts val="2400"/>
              <a:buChar char="–"/>
              <a:defRPr sz="2400">
                <a:latin typeface="Garamond"/>
                <a:ea typeface="Garamond"/>
                <a:cs typeface="Garamond"/>
                <a:sym typeface="Garamond"/>
              </a:defRPr>
            </a:lvl2pPr>
            <a:lvl3pPr marL="1371600" lvl="2" indent="-355600" algn="l">
              <a:spcBef>
                <a:spcPts val="400"/>
              </a:spcBef>
              <a:spcAft>
                <a:spcPts val="0"/>
              </a:spcAft>
              <a:buClr>
                <a:srgbClr val="8E0000"/>
              </a:buClr>
              <a:buSzPts val="2000"/>
              <a:buChar char="•"/>
              <a:defRPr sz="20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Calibri"/>
                <a:ea typeface="Calibri"/>
                <a:cs typeface="Calibri"/>
                <a:sym typeface="Calibri"/>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sldNum" idx="12"/>
          </p:nvPr>
        </p:nvSpPr>
        <p:spPr>
          <a:xfrm>
            <a:off x="8451850" y="6573838"/>
            <a:ext cx="612775"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200" b="1" i="0" u="none" strike="noStrike" cap="none">
                <a:solidFill>
                  <a:srgbClr val="C00000"/>
                </a:solidFill>
                <a:latin typeface="Garamond"/>
                <a:ea typeface="Garamond"/>
                <a:cs typeface="Garamond"/>
                <a:sym typeface="Garamond"/>
              </a:defRPr>
            </a:lvl1pPr>
            <a:lvl2pPr marL="0" marR="0" lvl="1" indent="0" algn="l" rtl="0">
              <a:spcBef>
                <a:spcPts val="0"/>
              </a:spcBef>
              <a:spcAft>
                <a:spcPts val="0"/>
              </a:spcAft>
              <a:buNone/>
              <a:defRPr sz="1200" b="1" i="0" u="none" strike="noStrike" cap="none">
                <a:solidFill>
                  <a:srgbClr val="C00000"/>
                </a:solidFill>
                <a:latin typeface="Garamond"/>
                <a:ea typeface="Garamond"/>
                <a:cs typeface="Garamond"/>
                <a:sym typeface="Garamond"/>
              </a:defRPr>
            </a:lvl2pPr>
            <a:lvl3pPr marL="0" marR="0" lvl="2" indent="0" algn="l" rtl="0">
              <a:spcBef>
                <a:spcPts val="0"/>
              </a:spcBef>
              <a:spcAft>
                <a:spcPts val="0"/>
              </a:spcAft>
              <a:buNone/>
              <a:defRPr sz="1200" b="1" i="0" u="none" strike="noStrike" cap="none">
                <a:solidFill>
                  <a:srgbClr val="C00000"/>
                </a:solidFill>
                <a:latin typeface="Garamond"/>
                <a:ea typeface="Garamond"/>
                <a:cs typeface="Garamond"/>
                <a:sym typeface="Garamond"/>
              </a:defRPr>
            </a:lvl3pPr>
            <a:lvl4pPr marL="0" marR="0" lvl="3" indent="0" algn="l" rtl="0">
              <a:spcBef>
                <a:spcPts val="0"/>
              </a:spcBef>
              <a:spcAft>
                <a:spcPts val="0"/>
              </a:spcAft>
              <a:buNone/>
              <a:defRPr sz="1200" b="1" i="0" u="none" strike="noStrike" cap="none">
                <a:solidFill>
                  <a:srgbClr val="C00000"/>
                </a:solidFill>
                <a:latin typeface="Garamond"/>
                <a:ea typeface="Garamond"/>
                <a:cs typeface="Garamond"/>
                <a:sym typeface="Garamond"/>
              </a:defRPr>
            </a:lvl4pPr>
            <a:lvl5pPr marL="0" marR="0" lvl="4" indent="0" algn="l" rtl="0">
              <a:spcBef>
                <a:spcPts val="0"/>
              </a:spcBef>
              <a:spcAft>
                <a:spcPts val="0"/>
              </a:spcAft>
              <a:buNone/>
              <a:defRPr sz="1200" b="1" i="0" u="none" strike="noStrike" cap="none">
                <a:solidFill>
                  <a:srgbClr val="C00000"/>
                </a:solidFill>
                <a:latin typeface="Garamond"/>
                <a:ea typeface="Garamond"/>
                <a:cs typeface="Garamond"/>
                <a:sym typeface="Garamond"/>
              </a:defRPr>
            </a:lvl5pPr>
            <a:lvl6pPr marL="0" marR="0" lvl="5" indent="0" algn="l" rtl="0">
              <a:spcBef>
                <a:spcPts val="0"/>
              </a:spcBef>
              <a:spcAft>
                <a:spcPts val="0"/>
              </a:spcAft>
              <a:buNone/>
              <a:defRPr sz="1200" b="1" i="0" u="none" strike="noStrike" cap="none">
                <a:solidFill>
                  <a:srgbClr val="C00000"/>
                </a:solidFill>
                <a:latin typeface="Garamond"/>
                <a:ea typeface="Garamond"/>
                <a:cs typeface="Garamond"/>
                <a:sym typeface="Garamond"/>
              </a:defRPr>
            </a:lvl6pPr>
            <a:lvl7pPr marL="0" marR="0" lvl="6" indent="0" algn="l" rtl="0">
              <a:spcBef>
                <a:spcPts val="0"/>
              </a:spcBef>
              <a:spcAft>
                <a:spcPts val="0"/>
              </a:spcAft>
              <a:buNone/>
              <a:defRPr sz="1200" b="1" i="0" u="none" strike="noStrike" cap="none">
                <a:solidFill>
                  <a:srgbClr val="C00000"/>
                </a:solidFill>
                <a:latin typeface="Garamond"/>
                <a:ea typeface="Garamond"/>
                <a:cs typeface="Garamond"/>
                <a:sym typeface="Garamond"/>
              </a:defRPr>
            </a:lvl7pPr>
            <a:lvl8pPr marL="0" marR="0" lvl="7" indent="0" algn="l" rtl="0">
              <a:spcBef>
                <a:spcPts val="0"/>
              </a:spcBef>
              <a:spcAft>
                <a:spcPts val="0"/>
              </a:spcAft>
              <a:buNone/>
              <a:defRPr sz="1200" b="1" i="0" u="none" strike="noStrike" cap="none">
                <a:solidFill>
                  <a:srgbClr val="C00000"/>
                </a:solidFill>
                <a:latin typeface="Garamond"/>
                <a:ea typeface="Garamond"/>
                <a:cs typeface="Garamond"/>
                <a:sym typeface="Garamond"/>
              </a:defRPr>
            </a:lvl8pPr>
            <a:lvl9pPr marL="0" marR="0" lvl="8" indent="0" algn="l" rtl="0">
              <a:spcBef>
                <a:spcPts val="0"/>
              </a:spcBef>
              <a:spcAft>
                <a:spcPts val="0"/>
              </a:spcAft>
              <a:buNone/>
              <a:defRPr sz="1200" b="1" i="0" u="none" strike="noStrike" cap="none">
                <a:solidFill>
                  <a:srgbClr val="C00000"/>
                </a:solidFill>
                <a:latin typeface="Garamond"/>
                <a:ea typeface="Garamond"/>
                <a:cs typeface="Garamond"/>
                <a:sym typeface="Garamond"/>
              </a:defRPr>
            </a:lvl9pPr>
          </a:lstStyle>
          <a:p>
            <a:pPr marL="0" lvl="0" indent="0" algn="l" rtl="0">
              <a:spcBef>
                <a:spcPts val="0"/>
              </a:spcBef>
              <a:spcAft>
                <a:spcPts val="0"/>
              </a:spcAft>
              <a:buNone/>
            </a:pPr>
            <a:fld id="{00000000-1234-1234-1234-123412341234}" type="slidenum">
              <a:rPr lang="en-US"/>
              <a:t>‹#›</a:t>
            </a:fld>
            <a:endParaRPr/>
          </a:p>
        </p:txBody>
      </p:sp>
      <p:pic>
        <p:nvPicPr>
          <p:cNvPr id="21" name="Google Shape;21;p3"/>
          <p:cNvPicPr preferRelativeResize="0"/>
          <p:nvPr/>
        </p:nvPicPr>
        <p:blipFill rotWithShape="1">
          <a:blip r:embed="rId2">
            <a:alphaModFix/>
          </a:blip>
          <a:srcRect/>
          <a:stretch/>
        </p:blipFill>
        <p:spPr>
          <a:xfrm>
            <a:off x="4246133" y="779827"/>
            <a:ext cx="541891" cy="54189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1"/>
            <a:ext cx="9144000" cy="4293095"/>
          </a:xfrm>
          <a:prstGeom prst="rect">
            <a:avLst/>
          </a:prstGeom>
          <a:noFill/>
          <a:ln>
            <a:noFill/>
          </a:ln>
          <a:effectLst>
            <a:reflection stA="50000" endA="300" endPos="90000" sy="-100000" algn="bl" rotWithShape="0"/>
          </a:effectLst>
        </p:spPr>
      </p:pic>
      <p:sp>
        <p:nvSpPr>
          <p:cNvPr id="24" name="Google Shape;24;p4"/>
          <p:cNvSpPr txBox="1"/>
          <p:nvPr/>
        </p:nvSpPr>
        <p:spPr>
          <a:xfrm>
            <a:off x="2591288" y="6034088"/>
            <a:ext cx="3946748" cy="4048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56475"/>
              </a:buClr>
              <a:buSzPts val="2800"/>
              <a:buFont typeface="Arial"/>
              <a:buNone/>
            </a:pPr>
            <a:r>
              <a:rPr lang="en-US" sz="2800" b="1">
                <a:solidFill>
                  <a:srgbClr val="256475"/>
                </a:solidFill>
                <a:latin typeface="Pinyon Script"/>
                <a:ea typeface="Pinyon Script"/>
                <a:cs typeface="Pinyon Script"/>
                <a:sym typeface="Pinyon Script"/>
              </a:rPr>
              <a:t>Tallahassee, Florida</a:t>
            </a:r>
            <a:endParaRPr sz="2800" b="1">
              <a:solidFill>
                <a:srgbClr val="256475"/>
              </a:solidFill>
              <a:latin typeface="Pinyon Script"/>
              <a:ea typeface="Pinyon Script"/>
              <a:cs typeface="Pinyon Script"/>
              <a:sym typeface="Pinyon Script"/>
            </a:endParaRPr>
          </a:p>
        </p:txBody>
      </p:sp>
      <p:sp>
        <p:nvSpPr>
          <p:cNvPr id="25" name="Google Shape;25;p4"/>
          <p:cNvSpPr txBox="1">
            <a:spLocks noGrp="1"/>
          </p:cNvSpPr>
          <p:nvPr>
            <p:ph type="ctrTitle"/>
          </p:nvPr>
        </p:nvSpPr>
        <p:spPr>
          <a:xfrm>
            <a:off x="685800" y="1571612"/>
            <a:ext cx="7772400" cy="1470025"/>
          </a:xfrm>
          <a:prstGeom prst="rect">
            <a:avLst/>
          </a:prstGeom>
          <a:noFill/>
          <a:ln>
            <a:noFill/>
          </a:ln>
        </p:spPr>
        <p:txBody>
          <a:bodyPr spcFirstLastPara="1" wrap="square" lIns="91425" tIns="45700" rIns="91425" bIns="45700" anchor="ctr" anchorCtr="0">
            <a:noAutofit/>
          </a:bodyPr>
          <a:lstStyle>
            <a:lvl1pPr lvl="0" algn="ctr">
              <a:lnSpc>
                <a:spcPct val="125000"/>
              </a:lnSpc>
              <a:spcBef>
                <a:spcPts val="0"/>
              </a:spcBef>
              <a:spcAft>
                <a:spcPts val="0"/>
              </a:spcAft>
              <a:buSzPts val="1400"/>
              <a:buNone/>
              <a:defRPr sz="3600" b="1">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371600" y="3962416"/>
            <a:ext cx="6400800" cy="1752600"/>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Clr>
                <a:srgbClr val="3F3F3F"/>
              </a:buClr>
              <a:buSzPts val="2400"/>
              <a:buNone/>
              <a:defRPr sz="2400" b="1">
                <a:solidFill>
                  <a:srgbClr val="3F3F3F"/>
                </a:solidFill>
                <a:latin typeface="Garamond"/>
                <a:ea typeface="Garamond"/>
                <a:cs typeface="Garamond"/>
                <a:sym typeface="Garamond"/>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714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1"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Garamond"/>
                <a:ea typeface="Garamond"/>
                <a:cs typeface="Garamond"/>
                <a:sym typeface="Garamond"/>
              </a:defRPr>
            </a:lvl2pPr>
            <a:lvl3pPr marL="1371600" marR="0" lvl="2" indent="-381000" algn="l" rtl="0">
              <a:spcBef>
                <a:spcPts val="480"/>
              </a:spcBef>
              <a:spcAft>
                <a:spcPts val="0"/>
              </a:spcAft>
              <a:buClr>
                <a:srgbClr val="8E0000"/>
              </a:buClr>
              <a:buSzPts val="2400"/>
              <a:buFont typeface="Arial"/>
              <a:buChar char="•"/>
              <a:defRPr sz="2400" b="0" i="0" u="none" strike="noStrike" cap="none">
                <a:solidFill>
                  <a:srgbClr val="8E0000"/>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amitavadas.com/Memotion.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alt.qcri.org/semeval2020/index.php?id=tasks" TargetMode="External"/><Relationship Id="rId4" Type="http://schemas.openxmlformats.org/officeDocument/2006/relationships/hyperlink" Target="https://competitions.codalab.org/competitions/2062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pic>
        <p:nvPicPr>
          <p:cNvPr id="32" name="Google Shape;32;p6" descr="west.jpg"/>
          <p:cNvPicPr preferRelativeResize="0"/>
          <p:nvPr/>
        </p:nvPicPr>
        <p:blipFill rotWithShape="1">
          <a:blip r:embed="rId3">
            <a:alphaModFix/>
          </a:blip>
          <a:srcRect r="3226" b="3226"/>
          <a:stretch/>
        </p:blipFill>
        <p:spPr>
          <a:xfrm>
            <a:off x="0" y="0"/>
            <a:ext cx="9144000" cy="6858000"/>
          </a:xfrm>
          <a:prstGeom prst="rect">
            <a:avLst/>
          </a:prstGeom>
          <a:noFill/>
          <a:ln>
            <a:noFill/>
          </a:ln>
        </p:spPr>
      </p:pic>
      <p:pic>
        <p:nvPicPr>
          <p:cNvPr id="33" name="Google Shape;33;p6" descr="titlepic03.png"/>
          <p:cNvPicPr preferRelativeResize="0"/>
          <p:nvPr/>
        </p:nvPicPr>
        <p:blipFill rotWithShape="1">
          <a:blip r:embed="rId4">
            <a:alphaModFix/>
          </a:blip>
          <a:srcRect b="5389"/>
          <a:stretch/>
        </p:blipFill>
        <p:spPr>
          <a:xfrm>
            <a:off x="0" y="3109300"/>
            <a:ext cx="9144000" cy="3748700"/>
          </a:xfrm>
          <a:prstGeom prst="rect">
            <a:avLst/>
          </a:prstGeom>
          <a:noFill/>
          <a:ln>
            <a:noFill/>
          </a:ln>
        </p:spPr>
      </p:pic>
      <p:sp>
        <p:nvSpPr>
          <p:cNvPr id="34" name="Google Shape;34;p6"/>
          <p:cNvSpPr/>
          <p:nvPr/>
        </p:nvSpPr>
        <p:spPr>
          <a:xfrm>
            <a:off x="80250" y="4347725"/>
            <a:ext cx="8983500" cy="1891200"/>
          </a:xfrm>
          <a:prstGeom prst="rect">
            <a:avLst/>
          </a:prstGeom>
          <a:noFill/>
          <a:ln>
            <a:noFill/>
          </a:ln>
        </p:spPr>
        <p:txBody>
          <a:bodyPr spcFirstLastPara="1" wrap="square" lIns="182875" tIns="91425" rIns="182875" bIns="91425" anchor="t" anchorCtr="0">
            <a:noAutofit/>
          </a:bodyPr>
          <a:lstStyle/>
          <a:p>
            <a:pPr marL="0" marR="0" lvl="0" indent="0" algn="ctr" rtl="0">
              <a:lnSpc>
                <a:spcPct val="83000"/>
              </a:lnSpc>
              <a:spcBef>
                <a:spcPts val="0"/>
              </a:spcBef>
              <a:spcAft>
                <a:spcPts val="0"/>
              </a:spcAft>
              <a:buNone/>
            </a:pPr>
            <a:r>
              <a:rPr lang="en-US" sz="2600" b="1">
                <a:solidFill>
                  <a:srgbClr val="4B23BB"/>
                </a:solidFill>
                <a:latin typeface="Book Antiqua"/>
                <a:ea typeface="Book Antiqua"/>
                <a:cs typeface="Book Antiqua"/>
                <a:sym typeface="Book Antiqua"/>
              </a:rPr>
              <a:t> </a:t>
            </a:r>
            <a:r>
              <a:rPr lang="en-US" sz="3000" b="1">
                <a:solidFill>
                  <a:srgbClr val="4B23BB"/>
                </a:solidFill>
                <a:latin typeface="Book Antiqua"/>
                <a:ea typeface="Book Antiqua"/>
                <a:cs typeface="Book Antiqua"/>
                <a:sym typeface="Book Antiqua"/>
              </a:rPr>
              <a:t>Data Mining</a:t>
            </a:r>
            <a:endParaRPr sz="3000" b="1">
              <a:solidFill>
                <a:srgbClr val="4B23BB"/>
              </a:solidFill>
              <a:latin typeface="Book Antiqua"/>
              <a:ea typeface="Book Antiqua"/>
              <a:cs typeface="Book Antiqua"/>
              <a:sym typeface="Book Antiqua"/>
            </a:endParaRPr>
          </a:p>
          <a:p>
            <a:pPr marL="0" marR="0" lvl="0" indent="0" algn="ctr" rtl="0">
              <a:lnSpc>
                <a:spcPct val="83000"/>
              </a:lnSpc>
              <a:spcBef>
                <a:spcPts val="0"/>
              </a:spcBef>
              <a:spcAft>
                <a:spcPts val="0"/>
              </a:spcAft>
              <a:buNone/>
            </a:pPr>
            <a:r>
              <a:rPr lang="en-US" sz="3000" b="1">
                <a:solidFill>
                  <a:srgbClr val="4B23BB"/>
                </a:solidFill>
                <a:latin typeface="Book Antiqua"/>
                <a:ea typeface="Book Antiqua"/>
                <a:cs typeface="Book Antiqua"/>
                <a:sym typeface="Book Antiqua"/>
              </a:rPr>
              <a:t>Project Presentation</a:t>
            </a:r>
            <a:endParaRPr sz="3000" b="1">
              <a:solidFill>
                <a:srgbClr val="4B23BB"/>
              </a:solidFill>
              <a:latin typeface="Book Antiqua"/>
              <a:ea typeface="Book Antiqua"/>
              <a:cs typeface="Book Antiqua"/>
              <a:sym typeface="Book Antiqua"/>
            </a:endParaRPr>
          </a:p>
          <a:p>
            <a:pPr marL="0" lvl="0" indent="0" algn="ctr" rtl="0">
              <a:lnSpc>
                <a:spcPct val="83000"/>
              </a:lnSpc>
              <a:spcBef>
                <a:spcPts val="0"/>
              </a:spcBef>
              <a:spcAft>
                <a:spcPts val="0"/>
              </a:spcAft>
              <a:buNone/>
            </a:pPr>
            <a:endParaRPr sz="2200" b="1">
              <a:solidFill>
                <a:schemeClr val="dk1"/>
              </a:solidFill>
              <a:latin typeface="Book Antiqua"/>
              <a:ea typeface="Book Antiqua"/>
              <a:cs typeface="Book Antiqua"/>
              <a:sym typeface="Book Antiqua"/>
            </a:endParaRPr>
          </a:p>
          <a:p>
            <a:pPr marL="0" lvl="0" indent="0" algn="ctr" rtl="0">
              <a:lnSpc>
                <a:spcPct val="83000"/>
              </a:lnSpc>
              <a:spcBef>
                <a:spcPts val="0"/>
              </a:spcBef>
              <a:spcAft>
                <a:spcPts val="0"/>
              </a:spcAft>
              <a:buClr>
                <a:schemeClr val="dk1"/>
              </a:buClr>
              <a:buFont typeface="Arial"/>
              <a:buNone/>
            </a:pPr>
            <a:r>
              <a:rPr lang="en-US" sz="2200" b="1">
                <a:solidFill>
                  <a:schemeClr val="dk1"/>
                </a:solidFill>
                <a:latin typeface="Book Antiqua"/>
                <a:ea typeface="Book Antiqua"/>
                <a:cs typeface="Book Antiqua"/>
                <a:sym typeface="Book Antiqua"/>
              </a:rPr>
              <a:t>Sajib Biswas</a:t>
            </a:r>
            <a:endParaRPr sz="2200">
              <a:solidFill>
                <a:schemeClr val="dk1"/>
              </a:solidFill>
            </a:endParaRPr>
          </a:p>
          <a:p>
            <a:pPr marL="0" lvl="0" indent="0" algn="ctr" rtl="0">
              <a:spcBef>
                <a:spcPts val="600"/>
              </a:spcBef>
              <a:spcAft>
                <a:spcPts val="0"/>
              </a:spcAft>
              <a:buClr>
                <a:schemeClr val="dk1"/>
              </a:buClr>
              <a:buFont typeface="Arial"/>
              <a:buNone/>
            </a:pPr>
            <a:r>
              <a:rPr lang="en-US" sz="2200" b="1">
                <a:solidFill>
                  <a:schemeClr val="dk1"/>
                </a:solidFill>
                <a:latin typeface="Book Antiqua"/>
                <a:ea typeface="Book Antiqua"/>
                <a:cs typeface="Book Antiqua"/>
                <a:sym typeface="Book Antiqua"/>
              </a:rPr>
              <a:t>Arunima Mandal</a:t>
            </a:r>
            <a:endParaRPr sz="2200" b="1">
              <a:solidFill>
                <a:schemeClr val="dk1"/>
              </a:solidFill>
              <a:latin typeface="Book Antiqua"/>
              <a:ea typeface="Book Antiqua"/>
              <a:cs typeface="Book Antiqua"/>
              <a:sym typeface="Book Antiqua"/>
            </a:endParaRPr>
          </a:p>
          <a:p>
            <a:pPr marL="0" lvl="0" indent="0" algn="ctr" rtl="0">
              <a:spcBef>
                <a:spcPts val="600"/>
              </a:spcBef>
              <a:spcAft>
                <a:spcPts val="0"/>
              </a:spcAft>
              <a:buClr>
                <a:schemeClr val="dk1"/>
              </a:buClr>
              <a:buFont typeface="Arial"/>
              <a:buNone/>
            </a:pPr>
            <a:r>
              <a:rPr lang="en-US" sz="2200" b="1">
                <a:solidFill>
                  <a:schemeClr val="dk1"/>
                </a:solidFill>
                <a:latin typeface="Book Antiqua"/>
                <a:ea typeface="Book Antiqua"/>
                <a:cs typeface="Book Antiqua"/>
                <a:sym typeface="Book Antiqua"/>
              </a:rPr>
              <a:t>Amit Kumar Nath</a:t>
            </a:r>
            <a:endParaRPr sz="2200" b="1">
              <a:solidFill>
                <a:schemeClr val="dk1"/>
              </a:solidFill>
              <a:latin typeface="Book Antiqua"/>
              <a:ea typeface="Book Antiqua"/>
              <a:cs typeface="Book Antiqua"/>
              <a:sym typeface="Book Antiqua"/>
            </a:endParaRPr>
          </a:p>
          <a:p>
            <a:pPr marL="0" lvl="0" indent="0" algn="ctr" rtl="0">
              <a:spcBef>
                <a:spcPts val="600"/>
              </a:spcBef>
              <a:spcAft>
                <a:spcPts val="0"/>
              </a:spcAft>
              <a:buClr>
                <a:schemeClr val="dk1"/>
              </a:buClr>
              <a:buFont typeface="Arial"/>
              <a:buNone/>
            </a:pPr>
            <a:endParaRPr sz="2400" b="1">
              <a:solidFill>
                <a:schemeClr val="dk1"/>
              </a:solidFill>
              <a:latin typeface="Book Antiqua"/>
              <a:ea typeface="Book Antiqua"/>
              <a:cs typeface="Book Antiqua"/>
              <a:sym typeface="Book Antiqua"/>
            </a:endParaRPr>
          </a:p>
          <a:p>
            <a:pPr marL="0" marR="0" lvl="0" indent="0" algn="ctr" rtl="0">
              <a:lnSpc>
                <a:spcPct val="83000"/>
              </a:lnSpc>
              <a:spcBef>
                <a:spcPts val="0"/>
              </a:spcBef>
              <a:spcAft>
                <a:spcPts val="0"/>
              </a:spcAft>
              <a:buNone/>
            </a:pPr>
            <a:br>
              <a:rPr lang="en-US" sz="3000" b="1" i="0" u="none" strike="noStrike" cap="none">
                <a:solidFill>
                  <a:schemeClr val="dk1"/>
                </a:solidFill>
                <a:latin typeface="Arial"/>
                <a:ea typeface="Arial"/>
                <a:cs typeface="Arial"/>
                <a:sym typeface="Arial"/>
              </a:rPr>
            </a:br>
            <a:endParaRPr sz="3000" b="1" i="0" u="none" strike="noStrike" cap="none">
              <a:solidFill>
                <a:schemeClr val="dk1"/>
              </a:solidFill>
              <a:latin typeface="Book Antiqua"/>
              <a:ea typeface="Book Antiqua"/>
              <a:cs typeface="Book Antiqua"/>
              <a:sym typeface="Book Antiqua"/>
            </a:endParaRPr>
          </a:p>
          <a:p>
            <a:pPr marL="0" marR="0" lvl="0" indent="0" algn="ctr" rtl="0">
              <a:spcBef>
                <a:spcPts val="600"/>
              </a:spcBef>
              <a:spcAft>
                <a:spcPts val="0"/>
              </a:spcAft>
              <a:buNone/>
            </a:pPr>
            <a:endParaRPr sz="2400" b="1">
              <a:solidFill>
                <a:schemeClr val="dk1"/>
              </a:solidFill>
              <a:latin typeface="Book Antiqua"/>
              <a:ea typeface="Book Antiqua"/>
              <a:cs typeface="Book Antiqua"/>
              <a:sym typeface="Book Antiqua"/>
            </a:endParaRPr>
          </a:p>
          <a:p>
            <a:pPr marL="0" marR="0" lvl="0" indent="0" algn="ctr" rtl="0">
              <a:lnSpc>
                <a:spcPct val="83000"/>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a:p>
            <a:pPr marL="0" marR="0" lvl="0" indent="0" algn="ctr" rtl="0">
              <a:lnSpc>
                <a:spcPct val="83000"/>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a:p>
            <a:pPr marL="0" marR="0" lvl="0" indent="0" algn="ctr" rtl="0">
              <a:lnSpc>
                <a:spcPct val="220833"/>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62865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Code Snippets </a:t>
            </a:r>
            <a:endParaRPr sz="3000"/>
          </a:p>
        </p:txBody>
      </p:sp>
      <p:sp>
        <p:nvSpPr>
          <p:cNvPr id="127" name="Google Shape;127;p15"/>
          <p:cNvSpPr txBox="1">
            <a:spLocks noGrp="1"/>
          </p:cNvSpPr>
          <p:nvPr>
            <p:ph type="body" idx="1"/>
          </p:nvPr>
        </p:nvSpPr>
        <p:spPr>
          <a:xfrm>
            <a:off x="0" y="900975"/>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a:t>Step-01: Preprocessing the Data</a:t>
            </a:r>
            <a:endParaRPr sz="2600"/>
          </a:p>
          <a:p>
            <a:pPr marL="0" lvl="0" indent="0" algn="just" rtl="0">
              <a:spcBef>
                <a:spcPts val="0"/>
              </a:spcBef>
              <a:spcAft>
                <a:spcPts val="0"/>
              </a:spcAft>
              <a:buNone/>
            </a:pPr>
            <a:endParaRPr sz="2600" b="0"/>
          </a:p>
          <a:p>
            <a:pPr marL="0" lvl="0" indent="0" algn="just" rtl="0">
              <a:spcBef>
                <a:spcPts val="0"/>
              </a:spcBef>
              <a:spcAft>
                <a:spcPts val="0"/>
              </a:spcAft>
              <a:buNone/>
            </a:pPr>
            <a:endParaRPr sz="2600" b="0"/>
          </a:p>
          <a:p>
            <a:pPr marL="457200" lvl="0" indent="0" algn="just" rtl="0">
              <a:spcBef>
                <a:spcPts val="0"/>
              </a:spcBef>
              <a:spcAft>
                <a:spcPts val="0"/>
              </a:spcAft>
              <a:buNone/>
            </a:pPr>
            <a:endParaRPr sz="2600" b="0"/>
          </a:p>
          <a:p>
            <a:pPr marL="0" lvl="0" indent="0" algn="just" rtl="0">
              <a:spcBef>
                <a:spcPts val="0"/>
              </a:spcBef>
              <a:spcAft>
                <a:spcPts val="0"/>
              </a:spcAft>
              <a:buNone/>
            </a:pPr>
            <a:endParaRPr sz="2600" b="0"/>
          </a:p>
        </p:txBody>
      </p:sp>
      <p:sp>
        <p:nvSpPr>
          <p:cNvPr id="128" name="Google Shape;128;p15"/>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a:t>
            </a:fld>
            <a:endParaRPr/>
          </a:p>
        </p:txBody>
      </p:sp>
      <p:pic>
        <p:nvPicPr>
          <p:cNvPr id="129" name="Google Shape;129;p15"/>
          <p:cNvPicPr preferRelativeResize="0"/>
          <p:nvPr/>
        </p:nvPicPr>
        <p:blipFill>
          <a:blip r:embed="rId3">
            <a:alphaModFix/>
          </a:blip>
          <a:stretch>
            <a:fillRect/>
          </a:stretch>
        </p:blipFill>
        <p:spPr>
          <a:xfrm>
            <a:off x="67050" y="3586175"/>
            <a:ext cx="9076949" cy="1643075"/>
          </a:xfrm>
          <a:prstGeom prst="rect">
            <a:avLst/>
          </a:prstGeom>
          <a:noFill/>
          <a:ln>
            <a:noFill/>
          </a:ln>
        </p:spPr>
      </p:pic>
      <p:pic>
        <p:nvPicPr>
          <p:cNvPr id="130" name="Google Shape;130;p15"/>
          <p:cNvPicPr preferRelativeResize="0"/>
          <p:nvPr/>
        </p:nvPicPr>
        <p:blipFill>
          <a:blip r:embed="rId4">
            <a:alphaModFix/>
          </a:blip>
          <a:stretch>
            <a:fillRect/>
          </a:stretch>
        </p:blipFill>
        <p:spPr>
          <a:xfrm>
            <a:off x="271475" y="2047875"/>
            <a:ext cx="6115050" cy="130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      Code Snippets (Cont’d.) </a:t>
            </a:r>
            <a:endParaRPr sz="3000"/>
          </a:p>
        </p:txBody>
      </p:sp>
      <p:sp>
        <p:nvSpPr>
          <p:cNvPr id="136" name="Google Shape;136;p16"/>
          <p:cNvSpPr txBox="1">
            <a:spLocks noGrp="1"/>
          </p:cNvSpPr>
          <p:nvPr>
            <p:ph type="body" idx="1"/>
          </p:nvPr>
        </p:nvSpPr>
        <p:spPr>
          <a:xfrm>
            <a:off x="0" y="900975"/>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a:t>Step-01: Preprocessing the Data</a:t>
            </a:r>
            <a:endParaRPr sz="2600"/>
          </a:p>
          <a:p>
            <a:pPr marL="0" lvl="0" indent="0" algn="just" rtl="0">
              <a:spcBef>
                <a:spcPts val="0"/>
              </a:spcBef>
              <a:spcAft>
                <a:spcPts val="0"/>
              </a:spcAft>
              <a:buNone/>
            </a:pPr>
            <a:endParaRPr sz="2600" b="0"/>
          </a:p>
          <a:p>
            <a:pPr marL="0" lvl="0" indent="0" algn="just" rtl="0">
              <a:spcBef>
                <a:spcPts val="0"/>
              </a:spcBef>
              <a:spcAft>
                <a:spcPts val="0"/>
              </a:spcAft>
              <a:buNone/>
            </a:pPr>
            <a:endParaRPr sz="2600" b="0"/>
          </a:p>
          <a:p>
            <a:pPr marL="457200" lvl="0" indent="0" algn="just" rtl="0">
              <a:spcBef>
                <a:spcPts val="0"/>
              </a:spcBef>
              <a:spcAft>
                <a:spcPts val="0"/>
              </a:spcAft>
              <a:buNone/>
            </a:pPr>
            <a:endParaRPr sz="2600" b="0"/>
          </a:p>
          <a:p>
            <a:pPr marL="0" lvl="0" indent="0" algn="just" rtl="0">
              <a:spcBef>
                <a:spcPts val="0"/>
              </a:spcBef>
              <a:spcAft>
                <a:spcPts val="0"/>
              </a:spcAft>
              <a:buNone/>
            </a:pPr>
            <a:endParaRPr sz="2600" b="0"/>
          </a:p>
        </p:txBody>
      </p:sp>
      <p:sp>
        <p:nvSpPr>
          <p:cNvPr id="137" name="Google Shape;137;p16"/>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pic>
        <p:nvPicPr>
          <p:cNvPr id="138" name="Google Shape;138;p16"/>
          <p:cNvPicPr preferRelativeResize="0"/>
          <p:nvPr/>
        </p:nvPicPr>
        <p:blipFill>
          <a:blip r:embed="rId3">
            <a:alphaModFix/>
          </a:blip>
          <a:stretch>
            <a:fillRect/>
          </a:stretch>
        </p:blipFill>
        <p:spPr>
          <a:xfrm>
            <a:off x="83250" y="4170793"/>
            <a:ext cx="8977501" cy="1166957"/>
          </a:xfrm>
          <a:prstGeom prst="rect">
            <a:avLst/>
          </a:prstGeom>
          <a:noFill/>
          <a:ln>
            <a:noFill/>
          </a:ln>
        </p:spPr>
      </p:pic>
      <p:pic>
        <p:nvPicPr>
          <p:cNvPr id="139" name="Google Shape;139;p16"/>
          <p:cNvPicPr preferRelativeResize="0"/>
          <p:nvPr/>
        </p:nvPicPr>
        <p:blipFill>
          <a:blip r:embed="rId4">
            <a:alphaModFix/>
          </a:blip>
          <a:stretch>
            <a:fillRect/>
          </a:stretch>
        </p:blipFill>
        <p:spPr>
          <a:xfrm>
            <a:off x="83250" y="2199713"/>
            <a:ext cx="8977501" cy="14564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               Code Snippets (Cont’d.)  </a:t>
            </a:r>
            <a:endParaRPr sz="3000"/>
          </a:p>
        </p:txBody>
      </p:sp>
      <p:sp>
        <p:nvSpPr>
          <p:cNvPr id="145" name="Google Shape;145;p17"/>
          <p:cNvSpPr txBox="1">
            <a:spLocks noGrp="1"/>
          </p:cNvSpPr>
          <p:nvPr>
            <p:ph type="body" idx="1"/>
          </p:nvPr>
        </p:nvSpPr>
        <p:spPr>
          <a:xfrm>
            <a:off x="172288" y="737350"/>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a:t>Step-02: Feature Extraction</a:t>
            </a:r>
            <a:endParaRPr sz="2600"/>
          </a:p>
          <a:p>
            <a:pPr marL="0" lvl="0" indent="0" algn="just" rtl="0">
              <a:spcBef>
                <a:spcPts val="0"/>
              </a:spcBef>
              <a:spcAft>
                <a:spcPts val="0"/>
              </a:spcAft>
              <a:buNone/>
            </a:pPr>
            <a:endParaRPr sz="2600" b="0"/>
          </a:p>
          <a:p>
            <a:pPr marL="0" lvl="0" indent="0" algn="just" rtl="0">
              <a:spcBef>
                <a:spcPts val="0"/>
              </a:spcBef>
              <a:spcAft>
                <a:spcPts val="0"/>
              </a:spcAft>
              <a:buNone/>
            </a:pPr>
            <a:endParaRPr sz="2600" b="0"/>
          </a:p>
          <a:p>
            <a:pPr marL="457200" lvl="0" indent="0" algn="just" rtl="0">
              <a:spcBef>
                <a:spcPts val="0"/>
              </a:spcBef>
              <a:spcAft>
                <a:spcPts val="0"/>
              </a:spcAft>
              <a:buNone/>
            </a:pPr>
            <a:endParaRPr sz="2600" b="0"/>
          </a:p>
          <a:p>
            <a:pPr marL="0" lvl="0" indent="0" algn="just" rtl="0">
              <a:spcBef>
                <a:spcPts val="0"/>
              </a:spcBef>
              <a:spcAft>
                <a:spcPts val="0"/>
              </a:spcAft>
              <a:buNone/>
            </a:pPr>
            <a:endParaRPr sz="2600" b="0"/>
          </a:p>
        </p:txBody>
      </p:sp>
      <p:sp>
        <p:nvSpPr>
          <p:cNvPr id="146" name="Google Shape;146;p17"/>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a:t>
            </a:fld>
            <a:endParaRPr/>
          </a:p>
        </p:txBody>
      </p:sp>
      <p:pic>
        <p:nvPicPr>
          <p:cNvPr id="147" name="Google Shape;147;p17"/>
          <p:cNvPicPr preferRelativeResize="0"/>
          <p:nvPr/>
        </p:nvPicPr>
        <p:blipFill>
          <a:blip r:embed="rId3">
            <a:alphaModFix/>
          </a:blip>
          <a:stretch>
            <a:fillRect/>
          </a:stretch>
        </p:blipFill>
        <p:spPr>
          <a:xfrm>
            <a:off x="414325" y="1604950"/>
            <a:ext cx="8101026" cy="2518975"/>
          </a:xfrm>
          <a:prstGeom prst="rect">
            <a:avLst/>
          </a:prstGeom>
          <a:noFill/>
          <a:ln>
            <a:noFill/>
          </a:ln>
        </p:spPr>
      </p:pic>
      <p:pic>
        <p:nvPicPr>
          <p:cNvPr id="148" name="Google Shape;148;p17"/>
          <p:cNvPicPr preferRelativeResize="0"/>
          <p:nvPr/>
        </p:nvPicPr>
        <p:blipFill>
          <a:blip r:embed="rId4">
            <a:alphaModFix/>
          </a:blip>
          <a:stretch>
            <a:fillRect/>
          </a:stretch>
        </p:blipFill>
        <p:spPr>
          <a:xfrm>
            <a:off x="139638" y="5180575"/>
            <a:ext cx="8864725" cy="1061350"/>
          </a:xfrm>
          <a:prstGeom prst="rect">
            <a:avLst/>
          </a:prstGeom>
          <a:noFill/>
          <a:ln>
            <a:noFill/>
          </a:ln>
        </p:spPr>
      </p:pic>
      <p:pic>
        <p:nvPicPr>
          <p:cNvPr id="149" name="Google Shape;149;p17"/>
          <p:cNvPicPr preferRelativeResize="0"/>
          <p:nvPr/>
        </p:nvPicPr>
        <p:blipFill>
          <a:blip r:embed="rId5">
            <a:alphaModFix/>
          </a:blip>
          <a:stretch>
            <a:fillRect/>
          </a:stretch>
        </p:blipFill>
        <p:spPr>
          <a:xfrm>
            <a:off x="73025" y="4123925"/>
            <a:ext cx="8991723" cy="90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            Code Snippets (Cont’d.)  </a:t>
            </a:r>
            <a:endParaRPr sz="3000"/>
          </a:p>
        </p:txBody>
      </p:sp>
      <p:sp>
        <p:nvSpPr>
          <p:cNvPr id="155" name="Google Shape;155;p18"/>
          <p:cNvSpPr txBox="1">
            <a:spLocks noGrp="1"/>
          </p:cNvSpPr>
          <p:nvPr>
            <p:ph type="body" idx="1"/>
          </p:nvPr>
        </p:nvSpPr>
        <p:spPr>
          <a:xfrm>
            <a:off x="88950" y="793715"/>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dirty="0"/>
          </a:p>
          <a:p>
            <a:pPr marL="457200" lvl="0" indent="-393700" algn="just" rtl="0">
              <a:spcBef>
                <a:spcPts val="0"/>
              </a:spcBef>
              <a:spcAft>
                <a:spcPts val="0"/>
              </a:spcAft>
              <a:buSzPts val="2600"/>
              <a:buChar char="●"/>
            </a:pPr>
            <a:r>
              <a:rPr lang="en-US" sz="2600" dirty="0"/>
              <a:t>Step-03: Training the Models</a:t>
            </a:r>
            <a:endParaRPr sz="2600" dirty="0"/>
          </a:p>
          <a:p>
            <a:pPr marL="0" lvl="0" indent="0" algn="just" rtl="0">
              <a:spcBef>
                <a:spcPts val="0"/>
              </a:spcBef>
              <a:spcAft>
                <a:spcPts val="0"/>
              </a:spcAft>
              <a:buNone/>
            </a:pPr>
            <a:endParaRPr sz="2600" b="0" dirty="0"/>
          </a:p>
          <a:p>
            <a:pPr marL="0" lvl="0" indent="0" algn="just" rtl="0">
              <a:spcBef>
                <a:spcPts val="0"/>
              </a:spcBef>
              <a:spcAft>
                <a:spcPts val="0"/>
              </a:spcAft>
              <a:buNone/>
            </a:pPr>
            <a:endParaRPr sz="2600" b="0" dirty="0"/>
          </a:p>
          <a:p>
            <a:pPr marL="457200" lvl="0" indent="0" algn="just" rtl="0">
              <a:spcBef>
                <a:spcPts val="0"/>
              </a:spcBef>
              <a:spcAft>
                <a:spcPts val="0"/>
              </a:spcAft>
              <a:buNone/>
            </a:pPr>
            <a:endParaRPr sz="2600" b="0" dirty="0"/>
          </a:p>
          <a:p>
            <a:pPr marL="0" lvl="0" indent="0" algn="just" rtl="0">
              <a:spcBef>
                <a:spcPts val="0"/>
              </a:spcBef>
              <a:spcAft>
                <a:spcPts val="0"/>
              </a:spcAft>
              <a:buNone/>
            </a:pPr>
            <a:endParaRPr sz="2600" b="0" dirty="0"/>
          </a:p>
        </p:txBody>
      </p:sp>
      <p:sp>
        <p:nvSpPr>
          <p:cNvPr id="156" name="Google Shape;156;p18"/>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13</a:t>
            </a:fld>
            <a:endParaRPr/>
          </a:p>
        </p:txBody>
      </p:sp>
      <p:pic>
        <p:nvPicPr>
          <p:cNvPr id="157" name="Google Shape;157;p18"/>
          <p:cNvPicPr preferRelativeResize="0"/>
          <p:nvPr/>
        </p:nvPicPr>
        <p:blipFill>
          <a:blip r:embed="rId3">
            <a:alphaModFix/>
          </a:blip>
          <a:stretch>
            <a:fillRect/>
          </a:stretch>
        </p:blipFill>
        <p:spPr>
          <a:xfrm>
            <a:off x="825500" y="1666950"/>
            <a:ext cx="6286500" cy="504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9"/>
          <p:cNvSpPr txBox="1">
            <a:spLocks noGrp="1"/>
          </p:cNvSpPr>
          <p:nvPr>
            <p:ph type="title"/>
          </p:nvPr>
        </p:nvSpPr>
        <p:spPr>
          <a:xfrm>
            <a:off x="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            Code Snippets (Cont’d.)  </a:t>
            </a:r>
            <a:endParaRPr sz="3000"/>
          </a:p>
        </p:txBody>
      </p:sp>
      <p:sp>
        <p:nvSpPr>
          <p:cNvPr id="163" name="Google Shape;163;p19"/>
          <p:cNvSpPr txBox="1">
            <a:spLocks noGrp="1"/>
          </p:cNvSpPr>
          <p:nvPr>
            <p:ph type="body" idx="1"/>
          </p:nvPr>
        </p:nvSpPr>
        <p:spPr>
          <a:xfrm>
            <a:off x="84150" y="1043850"/>
            <a:ext cx="89757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a:t>Step-03: Training the Models</a:t>
            </a:r>
            <a:endParaRPr sz="2600"/>
          </a:p>
          <a:p>
            <a:pPr marL="0" lvl="0" indent="0" algn="just" rtl="0">
              <a:spcBef>
                <a:spcPts val="0"/>
              </a:spcBef>
              <a:spcAft>
                <a:spcPts val="0"/>
              </a:spcAft>
              <a:buNone/>
            </a:pPr>
            <a:endParaRPr sz="2600"/>
          </a:p>
          <a:p>
            <a:pPr marL="0" lvl="0" indent="0" algn="just" rtl="0">
              <a:spcBef>
                <a:spcPts val="0"/>
              </a:spcBef>
              <a:spcAft>
                <a:spcPts val="0"/>
              </a:spcAft>
              <a:buNone/>
            </a:pPr>
            <a:endParaRPr sz="2600"/>
          </a:p>
          <a:p>
            <a:pPr marL="457200" lvl="0" indent="0" algn="just" rtl="0">
              <a:spcBef>
                <a:spcPts val="0"/>
              </a:spcBef>
              <a:spcAft>
                <a:spcPts val="0"/>
              </a:spcAft>
              <a:buNone/>
            </a:pPr>
            <a:endParaRPr sz="2600"/>
          </a:p>
          <a:p>
            <a:pPr marL="457200" lvl="0" indent="0" algn="just" rtl="0">
              <a:spcBef>
                <a:spcPts val="0"/>
              </a:spcBef>
              <a:spcAft>
                <a:spcPts val="0"/>
              </a:spcAft>
              <a:buNone/>
            </a:pPr>
            <a:endParaRPr sz="2600"/>
          </a:p>
          <a:p>
            <a:pPr marL="457200" lvl="0" indent="-393700" algn="just" rtl="0">
              <a:spcBef>
                <a:spcPts val="0"/>
              </a:spcBef>
              <a:spcAft>
                <a:spcPts val="0"/>
              </a:spcAft>
              <a:buSzPts val="2600"/>
              <a:buChar char="●"/>
            </a:pPr>
            <a:r>
              <a:rPr lang="en-US" sz="2600" b="0"/>
              <a:t>Each function calls the corresponding model </a:t>
            </a:r>
            <a:endParaRPr sz="2600" b="0"/>
          </a:p>
          <a:p>
            <a:pPr marL="457200" lvl="0" indent="-393700" algn="just" rtl="0">
              <a:spcBef>
                <a:spcPts val="0"/>
              </a:spcBef>
              <a:spcAft>
                <a:spcPts val="0"/>
              </a:spcAft>
              <a:buSzPts val="2600"/>
              <a:buChar char="●"/>
            </a:pPr>
            <a:r>
              <a:rPr lang="en-US" sz="2600" b="0"/>
              <a:t>The models are trained individually </a:t>
            </a:r>
            <a:endParaRPr sz="2600" b="0"/>
          </a:p>
          <a:p>
            <a:pPr marL="457200" lvl="0" indent="-393700" algn="just" rtl="0">
              <a:spcBef>
                <a:spcPts val="0"/>
              </a:spcBef>
              <a:spcAft>
                <a:spcPts val="0"/>
              </a:spcAft>
              <a:buSzPts val="2600"/>
              <a:buChar char="●"/>
            </a:pPr>
            <a:r>
              <a:rPr lang="en-US" sz="2600" b="0"/>
              <a:t>Average accuracy values are generated for each model</a:t>
            </a:r>
            <a:endParaRPr sz="2600" b="0"/>
          </a:p>
          <a:p>
            <a:pPr marL="0" lvl="0" indent="0" algn="just" rtl="0">
              <a:spcBef>
                <a:spcPts val="0"/>
              </a:spcBef>
              <a:spcAft>
                <a:spcPts val="0"/>
              </a:spcAft>
              <a:buNone/>
            </a:pPr>
            <a:endParaRPr sz="2600" b="0"/>
          </a:p>
          <a:p>
            <a:pPr marL="457200" lvl="0" indent="0" algn="just" rtl="0">
              <a:spcBef>
                <a:spcPts val="0"/>
              </a:spcBef>
              <a:spcAft>
                <a:spcPts val="0"/>
              </a:spcAft>
              <a:buNone/>
            </a:pPr>
            <a:endParaRPr sz="2600" b="0"/>
          </a:p>
          <a:p>
            <a:pPr marL="0" lvl="0" indent="0" algn="just" rtl="0">
              <a:spcBef>
                <a:spcPts val="0"/>
              </a:spcBef>
              <a:spcAft>
                <a:spcPts val="0"/>
              </a:spcAft>
              <a:buNone/>
            </a:pPr>
            <a:endParaRPr sz="2600" b="0"/>
          </a:p>
        </p:txBody>
      </p:sp>
      <p:sp>
        <p:nvSpPr>
          <p:cNvPr id="164" name="Google Shape;164;p19"/>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14</a:t>
            </a:fld>
            <a:endParaRPr/>
          </a:p>
        </p:txBody>
      </p:sp>
      <p:pic>
        <p:nvPicPr>
          <p:cNvPr id="165" name="Google Shape;165;p19"/>
          <p:cNvPicPr preferRelativeResize="0"/>
          <p:nvPr/>
        </p:nvPicPr>
        <p:blipFill>
          <a:blip r:embed="rId3">
            <a:alphaModFix/>
          </a:blip>
          <a:stretch>
            <a:fillRect/>
          </a:stretch>
        </p:blipFill>
        <p:spPr>
          <a:xfrm>
            <a:off x="490550" y="1911975"/>
            <a:ext cx="3929800" cy="123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Results</a:t>
            </a:r>
            <a:endParaRPr/>
          </a:p>
        </p:txBody>
      </p:sp>
      <p:sp>
        <p:nvSpPr>
          <p:cNvPr id="171" name="Google Shape;171;p20"/>
          <p:cNvSpPr txBox="1">
            <a:spLocks noGrp="1"/>
          </p:cNvSpPr>
          <p:nvPr>
            <p:ph type="body" idx="1"/>
          </p:nvPr>
        </p:nvSpPr>
        <p:spPr>
          <a:xfrm>
            <a:off x="101700" y="1322525"/>
            <a:ext cx="8585100" cy="4770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457200" lvl="0" indent="-368300" algn="just" rtl="0">
              <a:spcBef>
                <a:spcPts val="0"/>
              </a:spcBef>
              <a:spcAft>
                <a:spcPts val="0"/>
              </a:spcAft>
              <a:buSzPts val="2200"/>
              <a:buChar char="●"/>
            </a:pPr>
            <a:r>
              <a:rPr lang="en-US" sz="2200"/>
              <a:t>Task-01: Sentiment Classification</a:t>
            </a:r>
            <a:endParaRPr sz="2200"/>
          </a:p>
          <a:p>
            <a:pPr marL="457200" lvl="0" indent="-368300" algn="just" rtl="0">
              <a:spcBef>
                <a:spcPts val="0"/>
              </a:spcBef>
              <a:spcAft>
                <a:spcPts val="0"/>
              </a:spcAft>
              <a:buSzPts val="2200"/>
              <a:buChar char="-"/>
            </a:pPr>
            <a:r>
              <a:rPr lang="en-US" sz="2200" b="0"/>
              <a:t>For task-01, we’ve used two different parameters TF-IDF and Count Vectors with four different models to classify the memes in the dataset into three major categories - positive, negative or neutral </a:t>
            </a:r>
            <a:endParaRPr sz="2200" b="0"/>
          </a:p>
          <a:p>
            <a:pPr marL="457200" lvl="0" indent="-368300" algn="just" rtl="0">
              <a:spcBef>
                <a:spcPts val="0"/>
              </a:spcBef>
              <a:spcAft>
                <a:spcPts val="0"/>
              </a:spcAft>
              <a:buClr>
                <a:srgbClr val="000000"/>
              </a:buClr>
              <a:buSzPts val="2200"/>
              <a:buChar char="-"/>
            </a:pPr>
            <a:r>
              <a:rPr lang="en-US" sz="2200">
                <a:solidFill>
                  <a:srgbClr val="000000"/>
                </a:solidFill>
              </a:rPr>
              <a:t>Accuracy of the best model: </a:t>
            </a:r>
            <a:r>
              <a:rPr lang="en-US" sz="2200">
                <a:solidFill>
                  <a:srgbClr val="0000FF"/>
                </a:solidFill>
              </a:rPr>
              <a:t>61.96% (Linear SVM using TF-IDF)</a:t>
            </a:r>
            <a:endParaRPr sz="2200">
              <a:solidFill>
                <a:srgbClr val="0000FF"/>
              </a:solidFill>
            </a:endParaRPr>
          </a:p>
          <a:p>
            <a:pPr marL="457200" lvl="0" indent="-368300" algn="just" rtl="0">
              <a:spcBef>
                <a:spcPts val="0"/>
              </a:spcBef>
              <a:spcAft>
                <a:spcPts val="0"/>
              </a:spcAft>
              <a:buClr>
                <a:srgbClr val="000000"/>
              </a:buClr>
              <a:buSzPts val="2200"/>
              <a:buChar char="-"/>
            </a:pPr>
            <a:r>
              <a:rPr lang="en-US" sz="2200">
                <a:solidFill>
                  <a:srgbClr val="000000"/>
                </a:solidFill>
              </a:rPr>
              <a:t>Average accuracy for TF-IDF: </a:t>
            </a:r>
            <a:r>
              <a:rPr lang="en-US" sz="2200">
                <a:solidFill>
                  <a:srgbClr val="0000FF"/>
                </a:solidFill>
              </a:rPr>
              <a:t>57.25%</a:t>
            </a:r>
            <a:endParaRPr sz="2200">
              <a:solidFill>
                <a:srgbClr val="0000FF"/>
              </a:solidFill>
            </a:endParaRPr>
          </a:p>
          <a:p>
            <a:pPr marL="457200" lvl="0" indent="-368300" algn="just" rtl="0">
              <a:spcBef>
                <a:spcPts val="0"/>
              </a:spcBef>
              <a:spcAft>
                <a:spcPts val="0"/>
              </a:spcAft>
              <a:buClr>
                <a:srgbClr val="000000"/>
              </a:buClr>
              <a:buSzPts val="2200"/>
              <a:buChar char="-"/>
            </a:pPr>
            <a:r>
              <a:rPr lang="en-US" sz="2200">
                <a:solidFill>
                  <a:srgbClr val="000000"/>
                </a:solidFill>
              </a:rPr>
              <a:t>Average accuracy for Count Vector: </a:t>
            </a:r>
            <a:r>
              <a:rPr lang="en-US" sz="2200">
                <a:solidFill>
                  <a:srgbClr val="0000FF"/>
                </a:solidFill>
              </a:rPr>
              <a:t>55.28%</a:t>
            </a:r>
            <a:endParaRPr sz="2200">
              <a:solidFill>
                <a:srgbClr val="0000FF"/>
              </a:solidFill>
            </a:endParaRPr>
          </a:p>
          <a:p>
            <a:pPr marL="457200" lvl="0" indent="0" algn="just" rtl="0">
              <a:spcBef>
                <a:spcPts val="0"/>
              </a:spcBef>
              <a:spcAft>
                <a:spcPts val="0"/>
              </a:spcAft>
              <a:buNone/>
            </a:pPr>
            <a:endParaRPr sz="2400" b="0"/>
          </a:p>
        </p:txBody>
      </p:sp>
      <p:sp>
        <p:nvSpPr>
          <p:cNvPr id="172" name="Google Shape;172;p20"/>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pic>
        <p:nvPicPr>
          <p:cNvPr id="173" name="Google Shape;173;p20"/>
          <p:cNvPicPr preferRelativeResize="0"/>
          <p:nvPr/>
        </p:nvPicPr>
        <p:blipFill>
          <a:blip r:embed="rId3">
            <a:alphaModFix/>
          </a:blip>
          <a:stretch>
            <a:fillRect/>
          </a:stretch>
        </p:blipFill>
        <p:spPr>
          <a:xfrm>
            <a:off x="7143750" y="0"/>
            <a:ext cx="2071699" cy="1665524"/>
          </a:xfrm>
          <a:prstGeom prst="rect">
            <a:avLst/>
          </a:prstGeom>
          <a:noFill/>
          <a:ln>
            <a:noFill/>
          </a:ln>
        </p:spPr>
      </p:pic>
      <p:pic>
        <p:nvPicPr>
          <p:cNvPr id="174" name="Google Shape;174;p20"/>
          <p:cNvPicPr preferRelativeResize="0"/>
          <p:nvPr/>
        </p:nvPicPr>
        <p:blipFill>
          <a:blip r:embed="rId4">
            <a:alphaModFix/>
          </a:blip>
          <a:stretch>
            <a:fillRect/>
          </a:stretch>
        </p:blipFill>
        <p:spPr>
          <a:xfrm>
            <a:off x="519426" y="3979500"/>
            <a:ext cx="8345125" cy="259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Results (Cont’d.)</a:t>
            </a:r>
            <a:endParaRPr/>
          </a:p>
        </p:txBody>
      </p:sp>
      <p:sp>
        <p:nvSpPr>
          <p:cNvPr id="180" name="Google Shape;180;p21"/>
          <p:cNvSpPr txBox="1">
            <a:spLocks noGrp="1"/>
          </p:cNvSpPr>
          <p:nvPr>
            <p:ph type="body" idx="1"/>
          </p:nvPr>
        </p:nvSpPr>
        <p:spPr>
          <a:xfrm>
            <a:off x="0" y="1746575"/>
            <a:ext cx="8585100" cy="47703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457200" lvl="0" indent="-381000" algn="just" rtl="0">
              <a:spcBef>
                <a:spcPts val="0"/>
              </a:spcBef>
              <a:spcAft>
                <a:spcPts val="0"/>
              </a:spcAft>
              <a:buSzPts val="2400"/>
              <a:buChar char="●"/>
            </a:pPr>
            <a:r>
              <a:rPr lang="en-US" sz="2400"/>
              <a:t>Task-02 and Task-03: Humor Classification and Quantification</a:t>
            </a:r>
            <a:endParaRPr sz="2400"/>
          </a:p>
          <a:p>
            <a:pPr marL="457200" lvl="0" indent="-381000" algn="just" rtl="0">
              <a:spcBef>
                <a:spcPts val="0"/>
              </a:spcBef>
              <a:spcAft>
                <a:spcPts val="0"/>
              </a:spcAft>
              <a:buSzPts val="2400"/>
              <a:buChar char="-"/>
            </a:pPr>
            <a:r>
              <a:rPr lang="en-US" sz="2400" b="0"/>
              <a:t>We’re approaching task-02 and task-03 as a combined task </a:t>
            </a:r>
            <a:endParaRPr sz="2400" b="0"/>
          </a:p>
          <a:p>
            <a:pPr marL="457200" lvl="0" indent="-381000" algn="just" rtl="0">
              <a:spcBef>
                <a:spcPts val="0"/>
              </a:spcBef>
              <a:spcAft>
                <a:spcPts val="0"/>
              </a:spcAft>
              <a:buSzPts val="2400"/>
              <a:buChar char="-"/>
            </a:pPr>
            <a:r>
              <a:rPr lang="en-US" sz="2400"/>
              <a:t>Accuracy of the best model: </a:t>
            </a:r>
            <a:r>
              <a:rPr lang="en-US" sz="2400">
                <a:solidFill>
                  <a:schemeClr val="hlink"/>
                </a:solidFill>
              </a:rPr>
              <a:t>52.63% (Linear SVM using TF-IDF)</a:t>
            </a:r>
            <a:endParaRPr sz="2400">
              <a:solidFill>
                <a:schemeClr val="hlink"/>
              </a:solidFill>
            </a:endParaRPr>
          </a:p>
          <a:p>
            <a:pPr marL="457200" lvl="0" indent="-381000" algn="just" rtl="0">
              <a:spcBef>
                <a:spcPts val="0"/>
              </a:spcBef>
              <a:spcAft>
                <a:spcPts val="0"/>
              </a:spcAft>
              <a:buSzPts val="2400"/>
              <a:buChar char="-"/>
            </a:pPr>
            <a:r>
              <a:rPr lang="en-US" sz="2400"/>
              <a:t>Average accuracy: </a:t>
            </a:r>
            <a:r>
              <a:rPr lang="en-US" sz="2400">
                <a:solidFill>
                  <a:schemeClr val="hlink"/>
                </a:solidFill>
              </a:rPr>
              <a:t>50.05% (TF-IDF)</a:t>
            </a:r>
            <a:endParaRPr sz="2400" b="0"/>
          </a:p>
          <a:p>
            <a:pPr marL="0" lvl="0" indent="0" algn="just" rtl="0">
              <a:spcBef>
                <a:spcPts val="0"/>
              </a:spcBef>
              <a:spcAft>
                <a:spcPts val="0"/>
              </a:spcAft>
              <a:buNone/>
            </a:pPr>
            <a:endParaRPr sz="2000" b="0"/>
          </a:p>
        </p:txBody>
      </p:sp>
      <p:sp>
        <p:nvSpPr>
          <p:cNvPr id="181" name="Google Shape;181;p21"/>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a:t>
            </a:fld>
            <a:endParaRPr/>
          </a:p>
        </p:txBody>
      </p:sp>
      <p:pic>
        <p:nvPicPr>
          <p:cNvPr id="182" name="Google Shape;182;p21"/>
          <p:cNvPicPr preferRelativeResize="0"/>
          <p:nvPr/>
        </p:nvPicPr>
        <p:blipFill>
          <a:blip r:embed="rId3">
            <a:alphaModFix/>
          </a:blip>
          <a:stretch>
            <a:fillRect/>
          </a:stretch>
        </p:blipFill>
        <p:spPr>
          <a:xfrm>
            <a:off x="7512701" y="0"/>
            <a:ext cx="1631300" cy="1689600"/>
          </a:xfrm>
          <a:prstGeom prst="rect">
            <a:avLst/>
          </a:prstGeom>
          <a:noFill/>
          <a:ln>
            <a:noFill/>
          </a:ln>
        </p:spPr>
      </p:pic>
      <p:pic>
        <p:nvPicPr>
          <p:cNvPr id="183" name="Google Shape;183;p21"/>
          <p:cNvPicPr preferRelativeResize="0"/>
          <p:nvPr/>
        </p:nvPicPr>
        <p:blipFill>
          <a:blip r:embed="rId4">
            <a:alphaModFix/>
          </a:blip>
          <a:stretch>
            <a:fillRect/>
          </a:stretch>
        </p:blipFill>
        <p:spPr>
          <a:xfrm>
            <a:off x="101700" y="3540000"/>
            <a:ext cx="9042299" cy="157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95250" y="0"/>
            <a:ext cx="8229600" cy="97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000"/>
              <a:t>                   Other Approaches Explored</a:t>
            </a:r>
            <a:endParaRPr sz="3000"/>
          </a:p>
        </p:txBody>
      </p:sp>
      <p:sp>
        <p:nvSpPr>
          <p:cNvPr id="189" name="Google Shape;189;p22"/>
          <p:cNvSpPr txBox="1">
            <a:spLocks noGrp="1"/>
          </p:cNvSpPr>
          <p:nvPr>
            <p:ph type="body" idx="1"/>
          </p:nvPr>
        </p:nvSpPr>
        <p:spPr>
          <a:xfrm>
            <a:off x="222175" y="1143625"/>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b="0"/>
              <a:t>We also explored the following approaches </a:t>
            </a:r>
            <a:endParaRPr sz="2600" b="0"/>
          </a:p>
          <a:p>
            <a:pPr marL="457200" lvl="0" indent="-393700" algn="just" rtl="0">
              <a:spcBef>
                <a:spcPts val="0"/>
              </a:spcBef>
              <a:spcAft>
                <a:spcPts val="0"/>
              </a:spcAft>
              <a:buSzPts val="2600"/>
              <a:buChar char="-"/>
            </a:pPr>
            <a:r>
              <a:rPr lang="en-US" sz="2600" b="0"/>
              <a:t>Ranking SVM </a:t>
            </a:r>
            <a:endParaRPr sz="2600" b="0"/>
          </a:p>
          <a:p>
            <a:pPr marL="457200" lvl="0" indent="-393700" algn="just" rtl="0">
              <a:spcBef>
                <a:spcPts val="0"/>
              </a:spcBef>
              <a:spcAft>
                <a:spcPts val="0"/>
              </a:spcAft>
              <a:buSzPts val="2600"/>
              <a:buChar char="-"/>
            </a:pPr>
            <a:r>
              <a:rPr lang="en-US" sz="2600" b="0"/>
              <a:t>Ordinal Quantification  </a:t>
            </a:r>
            <a:endParaRPr sz="2600" b="0"/>
          </a:p>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b="0"/>
              <a:t>Some Regression techniques have also been explored </a:t>
            </a:r>
            <a:endParaRPr sz="2600" b="0"/>
          </a:p>
          <a:p>
            <a:pPr marL="457200" lvl="0" indent="-393700" algn="just" rtl="0">
              <a:spcBef>
                <a:spcPts val="0"/>
              </a:spcBef>
              <a:spcAft>
                <a:spcPts val="0"/>
              </a:spcAft>
              <a:buSzPts val="2600"/>
              <a:buChar char="-"/>
            </a:pPr>
            <a:r>
              <a:rPr lang="en-US" sz="2600" b="0"/>
              <a:t>Linear Regression</a:t>
            </a:r>
            <a:endParaRPr sz="2600" b="0"/>
          </a:p>
          <a:p>
            <a:pPr marL="457200" lvl="0" indent="-393700" algn="just" rtl="0">
              <a:spcBef>
                <a:spcPts val="0"/>
              </a:spcBef>
              <a:spcAft>
                <a:spcPts val="0"/>
              </a:spcAft>
              <a:buSzPts val="2600"/>
              <a:buChar char="-"/>
            </a:pPr>
            <a:r>
              <a:rPr lang="en-US" sz="2600" b="0"/>
              <a:t>Ridge Regression </a:t>
            </a:r>
            <a:endParaRPr sz="2600" b="0"/>
          </a:p>
          <a:p>
            <a:pPr marL="457200" lvl="0" indent="-393700" algn="just" rtl="0">
              <a:spcBef>
                <a:spcPts val="0"/>
              </a:spcBef>
              <a:spcAft>
                <a:spcPts val="0"/>
              </a:spcAft>
              <a:buSzPts val="2600"/>
              <a:buChar char="-"/>
            </a:pPr>
            <a:r>
              <a:rPr lang="en-US" sz="2600" b="0"/>
              <a:t>Support Vector Regression </a:t>
            </a:r>
            <a:endParaRPr sz="2600" b="0"/>
          </a:p>
        </p:txBody>
      </p:sp>
      <p:sp>
        <p:nvSpPr>
          <p:cNvPr id="190" name="Google Shape;190;p22"/>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a:t>
            </a:fld>
            <a:endParaRPr/>
          </a:p>
        </p:txBody>
      </p:sp>
      <p:pic>
        <p:nvPicPr>
          <p:cNvPr id="191" name="Google Shape;191;p22"/>
          <p:cNvPicPr preferRelativeResize="0"/>
          <p:nvPr/>
        </p:nvPicPr>
        <p:blipFill>
          <a:blip r:embed="rId3">
            <a:alphaModFix/>
          </a:blip>
          <a:stretch>
            <a:fillRect/>
          </a:stretch>
        </p:blipFill>
        <p:spPr>
          <a:xfrm>
            <a:off x="6899325" y="0"/>
            <a:ext cx="2244675" cy="1793875"/>
          </a:xfrm>
          <a:prstGeom prst="rect">
            <a:avLst/>
          </a:prstGeom>
          <a:noFill/>
          <a:ln>
            <a:noFill/>
          </a:ln>
        </p:spPr>
      </p:pic>
      <p:pic>
        <p:nvPicPr>
          <p:cNvPr id="192" name="Google Shape;192;p22"/>
          <p:cNvPicPr preferRelativeResize="0"/>
          <p:nvPr/>
        </p:nvPicPr>
        <p:blipFill>
          <a:blip r:embed="rId4">
            <a:alphaModFix/>
          </a:blip>
          <a:stretch>
            <a:fillRect/>
          </a:stretch>
        </p:blipFill>
        <p:spPr>
          <a:xfrm>
            <a:off x="6131450" y="4986350"/>
            <a:ext cx="3012550" cy="1871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Next Steps</a:t>
            </a:r>
            <a:endParaRPr/>
          </a:p>
        </p:txBody>
      </p:sp>
      <p:sp>
        <p:nvSpPr>
          <p:cNvPr id="198" name="Google Shape;198;p23"/>
          <p:cNvSpPr txBox="1">
            <a:spLocks noGrp="1"/>
          </p:cNvSpPr>
          <p:nvPr>
            <p:ph type="body" idx="1"/>
          </p:nvPr>
        </p:nvSpPr>
        <p:spPr>
          <a:xfrm>
            <a:off x="279450" y="1279200"/>
            <a:ext cx="8585100" cy="4770300"/>
          </a:xfrm>
          <a:prstGeom prst="rect">
            <a:avLst/>
          </a:prstGeom>
          <a:noFill/>
          <a:ln>
            <a:noFill/>
          </a:ln>
        </p:spPr>
        <p:txBody>
          <a:bodyPr spcFirstLastPara="1" wrap="square" lIns="91425" tIns="45700" rIns="91425" bIns="45700" anchor="t" anchorCtr="0">
            <a:noAutofit/>
          </a:bodyPr>
          <a:lstStyle/>
          <a:p>
            <a:pPr marL="457200" lvl="0" indent="-393700" algn="just" rtl="0">
              <a:spcBef>
                <a:spcPts val="0"/>
              </a:spcBef>
              <a:spcAft>
                <a:spcPts val="0"/>
              </a:spcAft>
              <a:buSzPts val="2600"/>
              <a:buChar char="●"/>
            </a:pPr>
            <a:r>
              <a:rPr lang="en-US" sz="2600" b="0"/>
              <a:t>Currently we’ve implemented the models with TF-IDF, we would implement those for count vectors also </a:t>
            </a:r>
            <a:endParaRPr sz="2600" b="0"/>
          </a:p>
          <a:p>
            <a:pPr marL="457200" lvl="0" indent="-393700" algn="just" rtl="0">
              <a:spcBef>
                <a:spcPts val="0"/>
              </a:spcBef>
              <a:spcAft>
                <a:spcPts val="0"/>
              </a:spcAft>
              <a:buSzPts val="2600"/>
              <a:buChar char="●"/>
            </a:pPr>
            <a:r>
              <a:rPr lang="en-US" sz="2600" b="0"/>
              <a:t>We’ll try to implement models with other suitable algorithms and compare the results with the already implemented ones</a:t>
            </a:r>
            <a:endParaRPr sz="2600" b="0"/>
          </a:p>
          <a:p>
            <a:pPr marL="457200" lvl="0" indent="0" algn="just" rtl="0">
              <a:spcBef>
                <a:spcPts val="440"/>
              </a:spcBef>
              <a:spcAft>
                <a:spcPts val="0"/>
              </a:spcAft>
              <a:buNone/>
            </a:pPr>
            <a:endParaRPr sz="2600" b="0"/>
          </a:p>
        </p:txBody>
      </p:sp>
      <p:sp>
        <p:nvSpPr>
          <p:cNvPr id="199" name="Google Shape;199;p23"/>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18</a:t>
            </a:fld>
            <a:endParaRPr/>
          </a:p>
        </p:txBody>
      </p:sp>
      <p:pic>
        <p:nvPicPr>
          <p:cNvPr id="200" name="Google Shape;200;p23"/>
          <p:cNvPicPr preferRelativeResize="0"/>
          <p:nvPr/>
        </p:nvPicPr>
        <p:blipFill>
          <a:blip r:embed="rId3">
            <a:alphaModFix/>
          </a:blip>
          <a:stretch>
            <a:fillRect/>
          </a:stretch>
        </p:blipFill>
        <p:spPr>
          <a:xfrm>
            <a:off x="3102174" y="3543275"/>
            <a:ext cx="2939650" cy="295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457200" y="0"/>
            <a:ext cx="8229600" cy="9812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References </a:t>
            </a:r>
            <a:endParaRPr/>
          </a:p>
        </p:txBody>
      </p:sp>
      <p:sp>
        <p:nvSpPr>
          <p:cNvPr id="206" name="Google Shape;206;p24"/>
          <p:cNvSpPr txBox="1">
            <a:spLocks noGrp="1"/>
          </p:cNvSpPr>
          <p:nvPr>
            <p:ph type="body" idx="1"/>
          </p:nvPr>
        </p:nvSpPr>
        <p:spPr>
          <a:xfrm>
            <a:off x="304800" y="1295400"/>
            <a:ext cx="5881800" cy="4533900"/>
          </a:xfrm>
          <a:prstGeom prst="rect">
            <a:avLst/>
          </a:prstGeom>
          <a:noFill/>
          <a:ln>
            <a:noFill/>
          </a:ln>
        </p:spPr>
        <p:txBody>
          <a:bodyPr spcFirstLastPara="1" wrap="square" lIns="91425" tIns="45700" rIns="91425" bIns="45700" anchor="t" anchorCtr="0">
            <a:noAutofit/>
          </a:bodyPr>
          <a:lstStyle/>
          <a:p>
            <a:pPr marL="457200" lvl="0" indent="-311150" algn="just" rtl="0">
              <a:lnSpc>
                <a:spcPct val="115000"/>
              </a:lnSpc>
              <a:spcBef>
                <a:spcPts val="0"/>
              </a:spcBef>
              <a:spcAft>
                <a:spcPts val="0"/>
              </a:spcAft>
              <a:buSzPts val="1300"/>
              <a:buFont typeface="Times New Roman"/>
              <a:buAutoNum type="arabicPeriod"/>
            </a:pPr>
            <a:r>
              <a:rPr lang="en-US" sz="1300" b="0" u="sng">
                <a:solidFill>
                  <a:srgbClr val="1155CC"/>
                </a:solidFill>
                <a:latin typeface="Times New Roman"/>
                <a:ea typeface="Times New Roman"/>
                <a:cs typeface="Times New Roman"/>
                <a:sym typeface="Times New Roman"/>
                <a:hlinkClick r:id="rId3"/>
              </a:rPr>
              <a:t>http://amitavadas.com/Memotion.html</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u="sng">
                <a:solidFill>
                  <a:srgbClr val="1155CC"/>
                </a:solidFill>
                <a:latin typeface="Times New Roman"/>
                <a:ea typeface="Times New Roman"/>
                <a:cs typeface="Times New Roman"/>
                <a:sym typeface="Times New Roman"/>
                <a:hlinkClick r:id="rId4"/>
              </a:rPr>
              <a:t>https://competitions.codalab.org/competitions/20629</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u="sng">
                <a:solidFill>
                  <a:srgbClr val="1155CC"/>
                </a:solidFill>
                <a:latin typeface="Times New Roman"/>
                <a:ea typeface="Times New Roman"/>
                <a:cs typeface="Times New Roman"/>
                <a:sym typeface="Times New Roman"/>
                <a:hlinkClick r:id="rId5"/>
              </a:rPr>
              <a:t>http://alt.qcri.org/semeval2020/index.php?id=tasks</a:t>
            </a:r>
            <a:r>
              <a:rPr lang="en-US" sz="1300" b="0">
                <a:latin typeface="Times New Roman"/>
                <a:ea typeface="Times New Roman"/>
                <a:cs typeface="Times New Roman"/>
                <a:sym typeface="Times New Roman"/>
              </a:rPr>
              <a:t> </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Nikhil Sonnad. 2018. The world’s biggest meme is the word meme itself.</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Noam Gal, Limor Shifman, and Zohar Kampf. 2016. it gets better: Internet memes and the construction of collective identity. New Media &amp; Society, 18(8):1698–1714.</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Amanda Williams, Clio Oliver, Katherine Aumer, and Chanel Meyers. 2016. Racial microaggressions and perceptions of internet memes. Computers in Human Behavior, 63:424–432.</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V Peirson, L Abel, and E Meltem Tolunay. 2018. Dank learning: Generating memes using deep neural networks. arXiv preprint arXiv:1806.04510.</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Hugo Goncalo Oliveira, Diogo Costa, and Alexandre Miguel Pinto. 2016. One does not simply produce funny memes!–explorations on the automatic generation of internet humor. In Proceedings of the 7th International Conference on Computational Creativity, ICCC.</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J. H. French, "Image-based memes as sentiment predictors," </a:t>
            </a:r>
            <a:r>
              <a:rPr lang="en-US" sz="1300" b="0" i="1">
                <a:latin typeface="Times New Roman"/>
                <a:ea typeface="Times New Roman"/>
                <a:cs typeface="Times New Roman"/>
                <a:sym typeface="Times New Roman"/>
              </a:rPr>
              <a:t>2017 International Conference on Information Society (i-Society)</a:t>
            </a:r>
            <a:r>
              <a:rPr lang="en-US" sz="1300" b="0">
                <a:latin typeface="Times New Roman"/>
                <a:ea typeface="Times New Roman"/>
                <a:cs typeface="Times New Roman"/>
                <a:sym typeface="Times New Roman"/>
              </a:rPr>
              <a:t>, Dublin, 2017, pp. 80-85.</a:t>
            </a:r>
            <a:endParaRPr sz="1300" b="0">
              <a:latin typeface="Times New Roman"/>
              <a:ea typeface="Times New Roman"/>
              <a:cs typeface="Times New Roman"/>
              <a:sym typeface="Times New Roman"/>
            </a:endParaRPr>
          </a:p>
          <a:p>
            <a:pPr marL="457200" lvl="0" indent="-311150" algn="just" rtl="0">
              <a:lnSpc>
                <a:spcPct val="115000"/>
              </a:lnSpc>
              <a:spcBef>
                <a:spcPts val="0"/>
              </a:spcBef>
              <a:spcAft>
                <a:spcPts val="0"/>
              </a:spcAft>
              <a:buSzPts val="1300"/>
              <a:buFont typeface="Times New Roman"/>
              <a:buAutoNum type="arabicPeriod"/>
            </a:pPr>
            <a:r>
              <a:rPr lang="en-US" sz="1300" b="0">
                <a:latin typeface="Times New Roman"/>
                <a:ea typeface="Times New Roman"/>
                <a:cs typeface="Times New Roman"/>
                <a:sym typeface="Times New Roman"/>
              </a:rPr>
              <a:t>Zhang, M.L.; Zhou, Z.H. (2007). "ML-KNN: A lazy learning approach to multi-label learning". Pattern Recognition. 40 (7): 2038–2048. CiteSeerX 10.1.1.538.9597. doi:10.1016/j.patcog.2006.12.019.</a:t>
            </a:r>
            <a:endParaRPr sz="1300" b="0">
              <a:latin typeface="Times New Roman"/>
              <a:ea typeface="Times New Roman"/>
              <a:cs typeface="Times New Roman"/>
              <a:sym typeface="Times New Roman"/>
            </a:endParaRPr>
          </a:p>
          <a:p>
            <a:pPr marL="0" lvl="0" indent="0" algn="just" rtl="0">
              <a:spcBef>
                <a:spcPts val="340"/>
              </a:spcBef>
              <a:spcAft>
                <a:spcPts val="0"/>
              </a:spcAft>
              <a:buClr>
                <a:schemeClr val="dk1"/>
              </a:buClr>
              <a:buSzPts val="1700"/>
              <a:buNone/>
            </a:pPr>
            <a:endParaRPr sz="1300"/>
          </a:p>
          <a:p>
            <a:pPr marL="0" lvl="0" indent="0" algn="just" rtl="0">
              <a:spcBef>
                <a:spcPts val="340"/>
              </a:spcBef>
              <a:spcAft>
                <a:spcPts val="0"/>
              </a:spcAft>
              <a:buClr>
                <a:schemeClr val="dk1"/>
              </a:buClr>
              <a:buSzPts val="1700"/>
              <a:buNone/>
            </a:pPr>
            <a:r>
              <a:rPr lang="en-US" sz="1300"/>
              <a:t> </a:t>
            </a:r>
            <a:endParaRPr sz="1300"/>
          </a:p>
        </p:txBody>
      </p:sp>
      <p:sp>
        <p:nvSpPr>
          <p:cNvPr id="207" name="Google Shape;207;p24"/>
          <p:cNvSpPr txBox="1">
            <a:spLocks noGrp="1"/>
          </p:cNvSpPr>
          <p:nvPr>
            <p:ph type="sldNum" idx="12"/>
          </p:nvPr>
        </p:nvSpPr>
        <p:spPr>
          <a:xfrm>
            <a:off x="8451850" y="6573838"/>
            <a:ext cx="61277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a:t>
            </a:fld>
            <a:endParaRPr/>
          </a:p>
        </p:txBody>
      </p:sp>
      <p:pic>
        <p:nvPicPr>
          <p:cNvPr id="208" name="Google Shape;208;p24"/>
          <p:cNvPicPr preferRelativeResize="0"/>
          <p:nvPr/>
        </p:nvPicPr>
        <p:blipFill>
          <a:blip r:embed="rId6">
            <a:alphaModFix/>
          </a:blip>
          <a:stretch>
            <a:fillRect/>
          </a:stretch>
        </p:blipFill>
        <p:spPr>
          <a:xfrm>
            <a:off x="6303688" y="2288838"/>
            <a:ext cx="2675213" cy="297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
        <p:cNvGrpSpPr/>
        <p:nvPr/>
      </p:nvGrpSpPr>
      <p:grpSpPr>
        <a:xfrm>
          <a:off x="0" y="0"/>
          <a:ext cx="0" cy="0"/>
          <a:chOff x="0" y="0"/>
          <a:chExt cx="0" cy="0"/>
        </a:xfrm>
      </p:grpSpPr>
      <p:sp>
        <p:nvSpPr>
          <p:cNvPr id="39" name="Google Shape;39;p7"/>
          <p:cNvSpPr/>
          <p:nvPr/>
        </p:nvSpPr>
        <p:spPr>
          <a:xfrm>
            <a:off x="50900" y="2973900"/>
            <a:ext cx="9144000" cy="910200"/>
          </a:xfrm>
          <a:prstGeom prst="rect">
            <a:avLst/>
          </a:prstGeom>
          <a:noFill/>
          <a:ln>
            <a:noFill/>
          </a:ln>
        </p:spPr>
        <p:txBody>
          <a:bodyPr spcFirstLastPara="1" wrap="square" lIns="182875" tIns="91425" rIns="182875" bIns="91425" anchor="t" anchorCtr="0">
            <a:noAutofit/>
          </a:bodyPr>
          <a:lstStyle/>
          <a:p>
            <a:pPr marL="0" marR="0" lvl="0" indent="0" algn="ctr" rtl="0">
              <a:lnSpc>
                <a:spcPct val="83000"/>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a:p>
            <a:pPr marL="0" marR="0" lvl="0" indent="0" algn="ctr" rtl="0">
              <a:lnSpc>
                <a:spcPct val="83000"/>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a:p>
            <a:pPr marL="0" marR="0" lvl="0" indent="0" algn="ctr" rtl="0">
              <a:lnSpc>
                <a:spcPct val="220833"/>
              </a:lnSpc>
              <a:spcBef>
                <a:spcPts val="600"/>
              </a:spcBef>
              <a:spcAft>
                <a:spcPts val="0"/>
              </a:spcAft>
              <a:buNone/>
            </a:pPr>
            <a:endParaRPr sz="2400" b="1" i="0" u="none" strike="noStrike" cap="none">
              <a:solidFill>
                <a:schemeClr val="dk1"/>
              </a:solidFill>
              <a:latin typeface="Book Antiqua"/>
              <a:ea typeface="Book Antiqua"/>
              <a:cs typeface="Book Antiqua"/>
              <a:sym typeface="Book Antiqua"/>
            </a:endParaRPr>
          </a:p>
        </p:txBody>
      </p:sp>
      <p:pic>
        <p:nvPicPr>
          <p:cNvPr id="40" name="Google Shape;40;p7"/>
          <p:cNvPicPr preferRelativeResize="0"/>
          <p:nvPr/>
        </p:nvPicPr>
        <p:blipFill>
          <a:blip r:embed="rId3">
            <a:alphaModFix/>
          </a:blip>
          <a:stretch>
            <a:fillRect/>
          </a:stretch>
        </p:blipFill>
        <p:spPr>
          <a:xfrm>
            <a:off x="279750" y="914400"/>
            <a:ext cx="8686300" cy="4557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sldNum" idx="12"/>
          </p:nvPr>
        </p:nvSpPr>
        <p:spPr>
          <a:xfrm>
            <a:off x="8451850" y="6573838"/>
            <a:ext cx="61277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a:t>
            </a:fld>
            <a:endParaRPr/>
          </a:p>
        </p:txBody>
      </p:sp>
      <p:pic>
        <p:nvPicPr>
          <p:cNvPr id="216" name="Google Shape;216;p25"/>
          <p:cNvPicPr preferRelativeResize="0"/>
          <p:nvPr/>
        </p:nvPicPr>
        <p:blipFill>
          <a:blip r:embed="rId3">
            <a:alphaModFix/>
          </a:blip>
          <a:stretch>
            <a:fillRect/>
          </a:stretch>
        </p:blipFill>
        <p:spPr>
          <a:xfrm>
            <a:off x="1555175" y="1697825"/>
            <a:ext cx="6353550" cy="416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sldNum" idx="12"/>
          </p:nvPr>
        </p:nvSpPr>
        <p:spPr>
          <a:xfrm>
            <a:off x="8451850" y="6573838"/>
            <a:ext cx="61277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a:t>
            </a:fld>
            <a:endParaRPr/>
          </a:p>
        </p:txBody>
      </p:sp>
      <p:pic>
        <p:nvPicPr>
          <p:cNvPr id="224" name="Google Shape;224;p26"/>
          <p:cNvPicPr preferRelativeResize="0"/>
          <p:nvPr/>
        </p:nvPicPr>
        <p:blipFill>
          <a:blip r:embed="rId3">
            <a:alphaModFix/>
          </a:blip>
          <a:stretch>
            <a:fillRect/>
          </a:stretch>
        </p:blipFill>
        <p:spPr>
          <a:xfrm>
            <a:off x="1657375" y="1639400"/>
            <a:ext cx="5638125" cy="425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960098" y="76200"/>
            <a:ext cx="7102475" cy="83661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Outline</a:t>
            </a:r>
            <a:endParaRPr/>
          </a:p>
        </p:txBody>
      </p:sp>
      <p:grpSp>
        <p:nvGrpSpPr>
          <p:cNvPr id="46" name="Google Shape;46;p8"/>
          <p:cNvGrpSpPr/>
          <p:nvPr/>
        </p:nvGrpSpPr>
        <p:grpSpPr>
          <a:xfrm>
            <a:off x="-5014760" y="590484"/>
            <a:ext cx="13471083" cy="6667632"/>
            <a:chOff x="-5624360" y="-857316"/>
            <a:chExt cx="13471083" cy="6667632"/>
          </a:xfrm>
        </p:grpSpPr>
        <p:sp>
          <p:nvSpPr>
            <p:cNvPr id="47" name="Google Shape;47;p8"/>
            <p:cNvSpPr/>
            <p:nvPr/>
          </p:nvSpPr>
          <p:spPr>
            <a:xfrm>
              <a:off x="-5624360" y="-857316"/>
              <a:ext cx="6667632" cy="6667632"/>
            </a:xfrm>
            <a:prstGeom prst="blockArc">
              <a:avLst>
                <a:gd name="adj1" fmla="val 18900000"/>
                <a:gd name="adj2" fmla="val 2700000"/>
                <a:gd name="adj3" fmla="val 324"/>
              </a:avLst>
            </a:prstGeom>
            <a:noFill/>
            <a:ln w="25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320121" y="225163"/>
              <a:ext cx="7511224"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p:nvPr/>
          </p:nvSpPr>
          <p:spPr>
            <a:xfrm>
              <a:off x="320121" y="225163"/>
              <a:ext cx="7511224" cy="450128"/>
            </a:xfrm>
            <a:prstGeom prst="rect">
              <a:avLst/>
            </a:prstGeom>
            <a:noFill/>
            <a:ln>
              <a:noFill/>
            </a:ln>
          </p:spPr>
          <p:txBody>
            <a:bodyPr spcFirstLastPara="1" wrap="square" lIns="357275" tIns="45700" rIns="45700" bIns="45700" anchor="ctr" anchorCtr="0">
              <a:noAutofit/>
            </a:bodyPr>
            <a:lstStyle/>
            <a:p>
              <a:pPr marL="0" lvl="0" indent="0" algn="l" rtl="0">
                <a:lnSpc>
                  <a:spcPct val="90000"/>
                </a:lnSpc>
                <a:spcBef>
                  <a:spcPts val="0"/>
                </a:spcBef>
                <a:spcAft>
                  <a:spcPts val="0"/>
                </a:spcAft>
                <a:buClr>
                  <a:schemeClr val="lt1"/>
                </a:buClr>
                <a:buSzPts val="1800"/>
                <a:buFont typeface="Arial"/>
                <a:buNone/>
              </a:pPr>
              <a:r>
                <a:rPr lang="en-US" sz="1800" b="1"/>
                <a:t>Research Problem</a:t>
              </a:r>
              <a:endParaRPr/>
            </a:p>
          </p:txBody>
        </p:sp>
        <p:sp>
          <p:nvSpPr>
            <p:cNvPr id="50" name="Google Shape;50;p8"/>
            <p:cNvSpPr/>
            <p:nvPr/>
          </p:nvSpPr>
          <p:spPr>
            <a:xfrm>
              <a:off x="38791" y="168897"/>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606459" y="889823"/>
              <a:ext cx="7212916"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p:nvPr/>
          </p:nvSpPr>
          <p:spPr>
            <a:xfrm>
              <a:off x="606459" y="889823"/>
              <a:ext cx="7212916" cy="450128"/>
            </a:xfrm>
            <a:prstGeom prst="rect">
              <a:avLst/>
            </a:prstGeom>
            <a:noFill/>
            <a:ln>
              <a:noFill/>
            </a:ln>
          </p:spPr>
          <p:txBody>
            <a:bodyPr spcFirstLastPara="1" wrap="square" lIns="357275" tIns="45700" rIns="45700" bIns="4570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i="0" u="none" strike="noStrike" cap="none">
                  <a:solidFill>
                    <a:schemeClr val="lt1"/>
                  </a:solidFill>
                  <a:latin typeface="Arial"/>
                  <a:ea typeface="Arial"/>
                  <a:cs typeface="Arial"/>
                  <a:sym typeface="Arial"/>
                </a:rPr>
                <a:t> </a:t>
              </a:r>
              <a:r>
                <a:rPr lang="en-US" sz="1800" b="1">
                  <a:solidFill>
                    <a:schemeClr val="lt1"/>
                  </a:solidFill>
                </a:rPr>
                <a:t> </a:t>
              </a:r>
              <a:r>
                <a:rPr lang="en-US" sz="1800" b="1"/>
                <a:t>Literature Survey</a:t>
              </a:r>
              <a:endParaRPr/>
            </a:p>
          </p:txBody>
        </p:sp>
        <p:sp>
          <p:nvSpPr>
            <p:cNvPr id="53" name="Google Shape;53;p8"/>
            <p:cNvSpPr/>
            <p:nvPr/>
          </p:nvSpPr>
          <p:spPr>
            <a:xfrm>
              <a:off x="446423" y="844486"/>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926778" y="1517464"/>
              <a:ext cx="6880212"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txBox="1"/>
            <p:nvPr/>
          </p:nvSpPr>
          <p:spPr>
            <a:xfrm>
              <a:off x="926778" y="1517464"/>
              <a:ext cx="6880212" cy="450128"/>
            </a:xfrm>
            <a:prstGeom prst="rect">
              <a:avLst/>
            </a:prstGeom>
            <a:noFill/>
            <a:ln>
              <a:noFill/>
            </a:ln>
          </p:spPr>
          <p:txBody>
            <a:bodyPr spcFirstLastPara="1" wrap="square" lIns="357275" tIns="45700" rIns="45700" bIns="4570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a:t>Algorithm Implemented </a:t>
              </a:r>
              <a:endParaRPr/>
            </a:p>
          </p:txBody>
        </p:sp>
        <p:sp>
          <p:nvSpPr>
            <p:cNvPr id="56" name="Google Shape;56;p8"/>
            <p:cNvSpPr/>
            <p:nvPr/>
          </p:nvSpPr>
          <p:spPr>
            <a:xfrm>
              <a:off x="669803" y="1519580"/>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1022457" y="2251435"/>
              <a:ext cx="6808889"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txBox="1"/>
            <p:nvPr/>
          </p:nvSpPr>
          <p:spPr>
            <a:xfrm>
              <a:off x="1022457" y="2251435"/>
              <a:ext cx="6808889" cy="450128"/>
            </a:xfrm>
            <a:prstGeom prst="rect">
              <a:avLst/>
            </a:prstGeom>
            <a:noFill/>
            <a:ln>
              <a:noFill/>
            </a:ln>
          </p:spPr>
          <p:txBody>
            <a:bodyPr spcFirstLastPara="1" wrap="square" lIns="357275" tIns="45700" rIns="45700" bIns="4570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a:t>Dataset</a:t>
              </a:r>
              <a:endParaRPr/>
            </a:p>
          </p:txBody>
        </p:sp>
        <p:sp>
          <p:nvSpPr>
            <p:cNvPr id="59" name="Google Shape;59;p8"/>
            <p:cNvSpPr/>
            <p:nvPr/>
          </p:nvSpPr>
          <p:spPr>
            <a:xfrm>
              <a:off x="741126" y="2195169"/>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1127164" y="2912143"/>
              <a:ext cx="6719559"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txBox="1"/>
            <p:nvPr/>
          </p:nvSpPr>
          <p:spPr>
            <a:xfrm>
              <a:off x="1127164" y="2912143"/>
              <a:ext cx="6719559" cy="450128"/>
            </a:xfrm>
            <a:prstGeom prst="rect">
              <a:avLst/>
            </a:prstGeom>
            <a:noFill/>
            <a:ln>
              <a:noFill/>
            </a:ln>
          </p:spPr>
          <p:txBody>
            <a:bodyPr spcFirstLastPara="1" wrap="square" lIns="357275" tIns="45700" rIns="45700" bIns="45700" anchor="ctr" anchorCtr="0">
              <a:noAutofit/>
            </a:bodyPr>
            <a:lstStyle/>
            <a:p>
              <a:pPr marL="0" lvl="0" indent="0" algn="l" rtl="0">
                <a:lnSpc>
                  <a:spcPct val="90000"/>
                </a:lnSpc>
                <a:spcBef>
                  <a:spcPts val="0"/>
                </a:spcBef>
                <a:spcAft>
                  <a:spcPts val="0"/>
                </a:spcAft>
                <a:buClr>
                  <a:schemeClr val="lt1"/>
                </a:buClr>
                <a:buSzPts val="1800"/>
                <a:buFont typeface="Arial"/>
                <a:buNone/>
              </a:pPr>
              <a:r>
                <a:rPr lang="en-US" sz="1800" b="1"/>
                <a:t>Results Obtained </a:t>
              </a:r>
              <a:endParaRPr/>
            </a:p>
          </p:txBody>
        </p:sp>
        <p:sp>
          <p:nvSpPr>
            <p:cNvPr id="62" name="Google Shape;62;p8"/>
            <p:cNvSpPr/>
            <p:nvPr/>
          </p:nvSpPr>
          <p:spPr>
            <a:xfrm>
              <a:off x="669803" y="2870758"/>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727753" y="3602118"/>
              <a:ext cx="7103592"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p:nvPr/>
          </p:nvSpPr>
          <p:spPr>
            <a:xfrm>
              <a:off x="727753" y="3602118"/>
              <a:ext cx="7103592" cy="450128"/>
            </a:xfrm>
            <a:prstGeom prst="rect">
              <a:avLst/>
            </a:prstGeom>
            <a:noFill/>
            <a:ln>
              <a:noFill/>
            </a:ln>
          </p:spPr>
          <p:txBody>
            <a:bodyPr spcFirstLastPara="1" wrap="square" lIns="357275" tIns="45700" rIns="45700" bIns="45700" anchor="ctr" anchorCtr="0">
              <a:noAutofit/>
            </a:bodyPr>
            <a:lstStyle/>
            <a:p>
              <a:pPr marL="0" lvl="0" indent="0" algn="l" rtl="0">
                <a:lnSpc>
                  <a:spcPct val="90000"/>
                </a:lnSpc>
                <a:spcBef>
                  <a:spcPts val="0"/>
                </a:spcBef>
                <a:spcAft>
                  <a:spcPts val="0"/>
                </a:spcAft>
                <a:buClr>
                  <a:schemeClr val="lt1"/>
                </a:buClr>
                <a:buSzPts val="1800"/>
                <a:buFont typeface="Arial"/>
                <a:buNone/>
              </a:pPr>
              <a:endParaRPr sz="1800" b="1">
                <a:solidFill>
                  <a:schemeClr val="dk1"/>
                </a:solidFill>
              </a:endParaRPr>
            </a:p>
            <a:p>
              <a:pPr marL="0" lvl="0" indent="0" algn="l" rtl="0">
                <a:lnSpc>
                  <a:spcPct val="90000"/>
                </a:lnSpc>
                <a:spcBef>
                  <a:spcPts val="0"/>
                </a:spcBef>
                <a:spcAft>
                  <a:spcPts val="0"/>
                </a:spcAft>
                <a:buClr>
                  <a:schemeClr val="lt1"/>
                </a:buClr>
                <a:buSzPts val="1800"/>
                <a:buFont typeface="Arial"/>
                <a:buNone/>
              </a:pPr>
              <a:endParaRPr sz="1800" b="1">
                <a:solidFill>
                  <a:schemeClr val="dk1"/>
                </a:solidFill>
              </a:endParaRPr>
            </a:p>
            <a:p>
              <a:pPr marL="0" lvl="0" indent="0" algn="l" rtl="0">
                <a:lnSpc>
                  <a:spcPct val="90000"/>
                </a:lnSpc>
                <a:spcBef>
                  <a:spcPts val="0"/>
                </a:spcBef>
                <a:spcAft>
                  <a:spcPts val="0"/>
                </a:spcAft>
                <a:buClr>
                  <a:schemeClr val="lt1"/>
                </a:buClr>
                <a:buSzPts val="1800"/>
                <a:buFont typeface="Arial"/>
                <a:buNone/>
              </a:pPr>
              <a:r>
                <a:rPr lang="en-US" sz="1800" b="1">
                  <a:solidFill>
                    <a:schemeClr val="dk1"/>
                  </a:solidFill>
                </a:rPr>
                <a:t>Next Steps </a:t>
              </a:r>
              <a:endParaRPr>
                <a:solidFill>
                  <a:schemeClr val="dk1"/>
                </a:solidFill>
              </a:endParaRPr>
            </a:p>
            <a:p>
              <a:pPr marL="0" lvl="0" indent="0" algn="l" rtl="0">
                <a:lnSpc>
                  <a:spcPct val="90000"/>
                </a:lnSpc>
                <a:spcBef>
                  <a:spcPts val="800"/>
                </a:spcBef>
                <a:spcAft>
                  <a:spcPts val="0"/>
                </a:spcAft>
                <a:buClr>
                  <a:schemeClr val="dk1"/>
                </a:buClr>
                <a:buSzPts val="1100"/>
                <a:buFont typeface="Arial"/>
                <a:buNone/>
              </a:pPr>
              <a:endParaRPr sz="2400"/>
            </a:p>
          </p:txBody>
        </p:sp>
        <p:sp>
          <p:nvSpPr>
            <p:cNvPr id="65" name="Google Shape;65;p8"/>
            <p:cNvSpPr/>
            <p:nvPr/>
          </p:nvSpPr>
          <p:spPr>
            <a:xfrm>
              <a:off x="446423" y="3545852"/>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320121" y="4277707"/>
              <a:ext cx="7511224" cy="450128"/>
            </a:xfrm>
            <a:prstGeom prst="rect">
              <a:avLst/>
            </a:prstGeom>
            <a:gradFill>
              <a:gsLst>
                <a:gs pos="0">
                  <a:srgbClr val="97B4E4"/>
                </a:gs>
                <a:gs pos="50000">
                  <a:srgbClr val="BFCFEC"/>
                </a:gs>
                <a:gs pos="100000">
                  <a:srgbClr val="E0E8F4"/>
                </a:gs>
              </a:gsLst>
              <a:path path="circle">
                <a:fillToRect l="100000" b="100000"/>
              </a:path>
              <a:tileRect t="-100000" r="-100000"/>
            </a:gradFill>
            <a:ln>
              <a:noFill/>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txBox="1"/>
            <p:nvPr/>
          </p:nvSpPr>
          <p:spPr>
            <a:xfrm>
              <a:off x="320121" y="4277707"/>
              <a:ext cx="7511224" cy="450128"/>
            </a:xfrm>
            <a:prstGeom prst="rect">
              <a:avLst/>
            </a:prstGeom>
            <a:noFill/>
            <a:ln>
              <a:noFill/>
            </a:ln>
          </p:spPr>
          <p:txBody>
            <a:bodyPr spcFirstLastPara="1" wrap="square" lIns="357275" tIns="45700" rIns="45700" bIns="45700" anchor="ctr" anchorCtr="0">
              <a:noAutofit/>
            </a:bodyPr>
            <a:lstStyle/>
            <a:p>
              <a:pPr marL="0" marR="0" lvl="0" indent="0" algn="l" rtl="0">
                <a:lnSpc>
                  <a:spcPct val="90000"/>
                </a:lnSpc>
                <a:spcBef>
                  <a:spcPts val="0"/>
                </a:spcBef>
                <a:spcAft>
                  <a:spcPts val="0"/>
                </a:spcAft>
                <a:buClr>
                  <a:schemeClr val="lt1"/>
                </a:buClr>
                <a:buSzPts val="1800"/>
                <a:buFont typeface="Arial"/>
                <a:buNone/>
              </a:pPr>
              <a:r>
                <a:rPr lang="en-US" sz="1800" b="1" i="0" u="none" strike="noStrike" cap="none">
                  <a:latin typeface="Arial"/>
                  <a:ea typeface="Arial"/>
                  <a:cs typeface="Arial"/>
                  <a:sym typeface="Arial"/>
                </a:rPr>
                <a:t>Conclusion</a:t>
              </a:r>
              <a:endParaRPr/>
            </a:p>
          </p:txBody>
        </p:sp>
        <p:sp>
          <p:nvSpPr>
            <p:cNvPr id="68" name="Google Shape;68;p8"/>
            <p:cNvSpPr/>
            <p:nvPr/>
          </p:nvSpPr>
          <p:spPr>
            <a:xfrm>
              <a:off x="38791" y="4221441"/>
              <a:ext cx="562660" cy="562660"/>
            </a:xfrm>
            <a:prstGeom prst="ellipse">
              <a:avLst/>
            </a:prstGeom>
            <a:solidFill>
              <a:schemeClr val="lt1"/>
            </a:solidFill>
            <a:ln w="12700" cap="flat" cmpd="sng">
              <a:solidFill>
                <a:schemeClr val="dk1"/>
              </a:solidFill>
              <a:prstDash val="solid"/>
              <a:round/>
              <a:headEnd type="none" w="sm" len="sm"/>
              <a:tailEnd type="none" w="sm" len="sm"/>
            </a:ln>
            <a:effectLst>
              <a:outerShdw blurRad="190500" dist="78600" dir="2700000" rotWithShape="0">
                <a:srgbClr val="000000">
                  <a:alpha val="35294"/>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8"/>
          <p:cNvSpPr txBox="1">
            <a:spLocks noGrp="1"/>
          </p:cNvSpPr>
          <p:nvPr>
            <p:ph type="sldNum" idx="12"/>
          </p:nvPr>
        </p:nvSpPr>
        <p:spPr>
          <a:xfrm>
            <a:off x="8451850" y="6573838"/>
            <a:ext cx="612775"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pic>
        <p:nvPicPr>
          <p:cNvPr id="70" name="Google Shape;70;p8"/>
          <p:cNvPicPr preferRelativeResize="0"/>
          <p:nvPr/>
        </p:nvPicPr>
        <p:blipFill>
          <a:blip r:embed="rId3">
            <a:alphaModFix/>
          </a:blip>
          <a:stretch>
            <a:fillRect/>
          </a:stretch>
        </p:blipFill>
        <p:spPr>
          <a:xfrm>
            <a:off x="6915150" y="0"/>
            <a:ext cx="2228850" cy="163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What is a Meme?</a:t>
            </a:r>
            <a:endParaRPr/>
          </a:p>
        </p:txBody>
      </p:sp>
      <p:sp>
        <p:nvSpPr>
          <p:cNvPr id="76" name="Google Shape;76;p9"/>
          <p:cNvSpPr txBox="1">
            <a:spLocks noGrp="1"/>
          </p:cNvSpPr>
          <p:nvPr>
            <p:ph type="body" idx="1"/>
          </p:nvPr>
        </p:nvSpPr>
        <p:spPr>
          <a:xfrm>
            <a:off x="101713" y="1158925"/>
            <a:ext cx="8904000" cy="4770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b="0"/>
              <a:t>A meme is generally a humorous image </a:t>
            </a:r>
            <a:endParaRPr sz="2400" b="0"/>
          </a:p>
          <a:p>
            <a:pPr marL="457200" lvl="0" indent="0" algn="l" rtl="0">
              <a:spcBef>
                <a:spcPts val="0"/>
              </a:spcBef>
              <a:spcAft>
                <a:spcPts val="0"/>
              </a:spcAft>
              <a:buNone/>
            </a:pPr>
            <a:r>
              <a:rPr lang="en-US" sz="2400" b="0"/>
              <a:t>- with some text written on the image in most cases</a:t>
            </a:r>
            <a:endParaRPr sz="2400" b="0"/>
          </a:p>
          <a:p>
            <a:pPr marL="457200" lvl="0" indent="0" algn="l" rtl="0">
              <a:spcBef>
                <a:spcPts val="0"/>
              </a:spcBef>
              <a:spcAft>
                <a:spcPts val="0"/>
              </a:spcAft>
              <a:buNone/>
            </a:pPr>
            <a:r>
              <a:rPr lang="en-US" sz="2400" b="0"/>
              <a:t>- gets copied in its original form or with some slight variations </a:t>
            </a:r>
            <a:endParaRPr sz="2400" b="0"/>
          </a:p>
          <a:p>
            <a:pPr marL="457200" lvl="0" indent="0" algn="l" rtl="0">
              <a:spcBef>
                <a:spcPts val="0"/>
              </a:spcBef>
              <a:spcAft>
                <a:spcPts val="0"/>
              </a:spcAft>
              <a:buNone/>
            </a:pPr>
            <a:r>
              <a:rPr lang="en-US" sz="2400" b="0"/>
              <a:t>- becomes viral (spread throughout social media by users)</a:t>
            </a:r>
            <a:endParaRPr sz="2400" b="0"/>
          </a:p>
          <a:p>
            <a:pPr marL="457200" lvl="0" indent="0" algn="l" rtl="0">
              <a:spcBef>
                <a:spcPts val="0"/>
              </a:spcBef>
              <a:spcAft>
                <a:spcPts val="0"/>
              </a:spcAft>
              <a:buNone/>
            </a:pPr>
            <a:r>
              <a:rPr lang="en-US" sz="2400" b="0"/>
              <a:t>- can be used to convey a wide range of emotions </a:t>
            </a:r>
            <a:endParaRPr sz="2400" b="0"/>
          </a:p>
          <a:p>
            <a:pPr marL="457200" lvl="0" indent="-381000" algn="l" rtl="0">
              <a:spcBef>
                <a:spcPts val="0"/>
              </a:spcBef>
              <a:spcAft>
                <a:spcPts val="0"/>
              </a:spcAft>
              <a:buSzPts val="2400"/>
              <a:buChar char="●"/>
            </a:pPr>
            <a:r>
              <a:rPr lang="en-US" sz="2400" b="0"/>
              <a:t>The word ‘meme’ itself is now one of the most typed English words [4]</a:t>
            </a:r>
            <a:endParaRPr sz="2400" b="0"/>
          </a:p>
          <a:p>
            <a:pPr marL="457200" lvl="0" indent="-381000" algn="l" rtl="0">
              <a:spcBef>
                <a:spcPts val="0"/>
              </a:spcBef>
              <a:spcAft>
                <a:spcPts val="0"/>
              </a:spcAft>
              <a:buSzPts val="2400"/>
              <a:buChar char="●"/>
            </a:pPr>
            <a:r>
              <a:rPr lang="en-US" sz="2400" b="0"/>
              <a:t>Often derived from popular culture including a movie or a TV series or a popular cartoon character</a:t>
            </a:r>
            <a:endParaRPr sz="2400" b="0"/>
          </a:p>
        </p:txBody>
      </p:sp>
      <p:sp>
        <p:nvSpPr>
          <p:cNvPr id="77" name="Google Shape;77;p9"/>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pic>
        <p:nvPicPr>
          <p:cNvPr id="78" name="Google Shape;78;p9"/>
          <p:cNvPicPr preferRelativeResize="0"/>
          <p:nvPr/>
        </p:nvPicPr>
        <p:blipFill>
          <a:blip r:embed="rId3">
            <a:alphaModFix/>
          </a:blip>
          <a:stretch>
            <a:fillRect/>
          </a:stretch>
        </p:blipFill>
        <p:spPr>
          <a:xfrm>
            <a:off x="6973325" y="0"/>
            <a:ext cx="2170675" cy="1606150"/>
          </a:xfrm>
          <a:prstGeom prst="rect">
            <a:avLst/>
          </a:prstGeom>
          <a:noFill/>
          <a:ln>
            <a:noFill/>
          </a:ln>
        </p:spPr>
      </p:pic>
      <p:pic>
        <p:nvPicPr>
          <p:cNvPr id="79" name="Google Shape;79;p9"/>
          <p:cNvPicPr preferRelativeResize="0"/>
          <p:nvPr/>
        </p:nvPicPr>
        <p:blipFill>
          <a:blip r:embed="rId4">
            <a:alphaModFix/>
          </a:blip>
          <a:stretch>
            <a:fillRect/>
          </a:stretch>
        </p:blipFill>
        <p:spPr>
          <a:xfrm>
            <a:off x="2820499" y="4585925"/>
            <a:ext cx="3702125" cy="2180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0"/>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Research Problem</a:t>
            </a:r>
            <a:endParaRPr/>
          </a:p>
        </p:txBody>
      </p:sp>
      <p:sp>
        <p:nvSpPr>
          <p:cNvPr id="85" name="Google Shape;85;p10"/>
          <p:cNvSpPr txBox="1">
            <a:spLocks noGrp="1"/>
          </p:cNvSpPr>
          <p:nvPr>
            <p:ph type="body" idx="1"/>
          </p:nvPr>
        </p:nvSpPr>
        <p:spPr>
          <a:xfrm>
            <a:off x="103950" y="1380300"/>
            <a:ext cx="8936100" cy="52647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b="0"/>
              <a:t>Memotion analysis is a challenging task as we would need to use a hybrid approach for performing computational processing of the memes</a:t>
            </a:r>
            <a:endParaRPr sz="2400" b="0"/>
          </a:p>
          <a:p>
            <a:pPr marL="457200" lvl="0" indent="-381000" algn="l" rtl="0">
              <a:spcBef>
                <a:spcPts val="0"/>
              </a:spcBef>
              <a:spcAft>
                <a:spcPts val="0"/>
              </a:spcAft>
              <a:buSzPts val="2400"/>
              <a:buChar char="●"/>
            </a:pPr>
            <a:r>
              <a:rPr lang="en-US" sz="2400" b="0"/>
              <a:t>The initial research problem is </a:t>
            </a:r>
            <a:r>
              <a:rPr lang="en-US" sz="2400">
                <a:solidFill>
                  <a:srgbClr val="FF0000"/>
                </a:solidFill>
              </a:rPr>
              <a:t>sentiment classification</a:t>
            </a:r>
            <a:r>
              <a:rPr lang="en-US" sz="2400" b="0"/>
              <a:t> where a given internet meme needs to be classified as a positive, negative or neutral one</a:t>
            </a:r>
            <a:endParaRPr sz="2400" b="0"/>
          </a:p>
          <a:p>
            <a:pPr marL="457200" lvl="0" indent="-381000" algn="l" rtl="0">
              <a:spcBef>
                <a:spcPts val="0"/>
              </a:spcBef>
              <a:spcAft>
                <a:spcPts val="0"/>
              </a:spcAft>
              <a:buSzPts val="2400"/>
              <a:buChar char="●"/>
            </a:pPr>
            <a:r>
              <a:rPr lang="en-US" sz="2400" b="0"/>
              <a:t>The next problem is </a:t>
            </a:r>
            <a:r>
              <a:rPr lang="en-US" sz="2400">
                <a:solidFill>
                  <a:srgbClr val="FF0000"/>
                </a:solidFill>
              </a:rPr>
              <a:t>humor classification</a:t>
            </a:r>
            <a:r>
              <a:rPr lang="en-US" sz="2400" b="0"/>
              <a:t> in which the type of humor (sarcastic, humorous, offensive, motivational) expressed by a given meme needs to be identified </a:t>
            </a:r>
            <a:endParaRPr sz="2400" b="0"/>
          </a:p>
          <a:p>
            <a:pPr marL="457200" lvl="0" indent="-381000" algn="l" rtl="0">
              <a:spcBef>
                <a:spcPts val="0"/>
              </a:spcBef>
              <a:spcAft>
                <a:spcPts val="0"/>
              </a:spcAft>
              <a:buSzPts val="2400"/>
              <a:buChar char="●"/>
            </a:pPr>
            <a:r>
              <a:rPr lang="en-US" sz="2600" b="0"/>
              <a:t>The final problem is </a:t>
            </a:r>
            <a:r>
              <a:rPr lang="en-US" sz="2600">
                <a:solidFill>
                  <a:srgbClr val="FF0000"/>
                </a:solidFill>
              </a:rPr>
              <a:t>quantification</a:t>
            </a:r>
            <a:r>
              <a:rPr lang="en-US" sz="2600" b="0"/>
              <a:t> i.e., quantifying the extent to which a particular effect is being expressed</a:t>
            </a:r>
            <a:endParaRPr sz="2400" b="0"/>
          </a:p>
        </p:txBody>
      </p:sp>
      <p:sp>
        <p:nvSpPr>
          <p:cNvPr id="86" name="Google Shape;86;p10"/>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pic>
        <p:nvPicPr>
          <p:cNvPr id="87" name="Google Shape;87;p10"/>
          <p:cNvPicPr preferRelativeResize="0"/>
          <p:nvPr/>
        </p:nvPicPr>
        <p:blipFill>
          <a:blip r:embed="rId3">
            <a:alphaModFix/>
          </a:blip>
          <a:stretch>
            <a:fillRect/>
          </a:stretch>
        </p:blipFill>
        <p:spPr>
          <a:xfrm>
            <a:off x="7143750" y="0"/>
            <a:ext cx="2000250" cy="129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Literature Survey</a:t>
            </a:r>
            <a:endParaRPr/>
          </a:p>
        </p:txBody>
      </p:sp>
      <p:sp>
        <p:nvSpPr>
          <p:cNvPr id="93" name="Google Shape;93;p11"/>
          <p:cNvSpPr txBox="1">
            <a:spLocks noGrp="1"/>
          </p:cNvSpPr>
          <p:nvPr>
            <p:ph type="body" idx="1"/>
          </p:nvPr>
        </p:nvSpPr>
        <p:spPr>
          <a:xfrm>
            <a:off x="143700" y="1522075"/>
            <a:ext cx="8856600" cy="4770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b="0"/>
              <a:t>Memes can be used to understand the opinion of a community [5]</a:t>
            </a:r>
            <a:endParaRPr sz="2400" b="0"/>
          </a:p>
          <a:p>
            <a:pPr marL="457200" lvl="0" indent="-381000" algn="l" rtl="0">
              <a:spcBef>
                <a:spcPts val="0"/>
              </a:spcBef>
              <a:spcAft>
                <a:spcPts val="0"/>
              </a:spcAft>
              <a:buSzPts val="2400"/>
              <a:buChar char="●"/>
            </a:pPr>
            <a:r>
              <a:rPr lang="en-US" sz="2400" b="0"/>
              <a:t>A crucial aspect that needs to be addressed is detection of offensive content on online social media [6]</a:t>
            </a:r>
            <a:endParaRPr sz="2400" b="0"/>
          </a:p>
          <a:p>
            <a:pPr marL="457200" lvl="0" indent="-381000" algn="l" rtl="0">
              <a:spcBef>
                <a:spcPts val="0"/>
              </a:spcBef>
              <a:spcAft>
                <a:spcPts val="0"/>
              </a:spcAft>
              <a:buSzPts val="2400"/>
              <a:buChar char="●"/>
            </a:pPr>
            <a:r>
              <a:rPr lang="en-US" sz="2400" b="0"/>
              <a:t>Detecting an offensive meme is very challenging because it requires visual cue and language understanding</a:t>
            </a:r>
            <a:endParaRPr sz="2400" b="0"/>
          </a:p>
          <a:p>
            <a:pPr marL="457200" lvl="0" indent="-381000" algn="l" rtl="0">
              <a:spcBef>
                <a:spcPts val="0"/>
              </a:spcBef>
              <a:spcAft>
                <a:spcPts val="0"/>
              </a:spcAft>
              <a:buSzPts val="2400"/>
              <a:buChar char="●"/>
            </a:pPr>
            <a:r>
              <a:rPr lang="en-US" sz="2400" b="0"/>
              <a:t>To extract the conveyed message, it’s very important to analyze and process the memes</a:t>
            </a:r>
            <a:endParaRPr sz="2400" b="0"/>
          </a:p>
          <a:p>
            <a:pPr marL="457200" lvl="0" indent="-381000" algn="l" rtl="0">
              <a:spcBef>
                <a:spcPts val="0"/>
              </a:spcBef>
              <a:spcAft>
                <a:spcPts val="0"/>
              </a:spcAft>
              <a:buSzPts val="2400"/>
              <a:buChar char="●"/>
            </a:pPr>
            <a:r>
              <a:rPr lang="en-US" sz="2400" b="0"/>
              <a:t>Some researchers have explored the idea of automating the meme generation [7, 8] process, while some others tried to extract its inherent sentiment [9]</a:t>
            </a:r>
            <a:endParaRPr sz="2400" b="0"/>
          </a:p>
          <a:p>
            <a:pPr marL="457200" lvl="0" indent="-381000" algn="l" rtl="0">
              <a:spcBef>
                <a:spcPts val="0"/>
              </a:spcBef>
              <a:spcAft>
                <a:spcPts val="0"/>
              </a:spcAft>
              <a:buSzPts val="2400"/>
              <a:buChar char="●"/>
            </a:pPr>
            <a:r>
              <a:rPr lang="en-US" sz="2400" b="0"/>
              <a:t>There is a significant scope in this case to incorporate more work for distinguishing the finer aspects of memes such as type of humor or offense</a:t>
            </a:r>
            <a:endParaRPr sz="2400" b="0"/>
          </a:p>
        </p:txBody>
      </p:sp>
      <p:sp>
        <p:nvSpPr>
          <p:cNvPr id="94" name="Google Shape;94;p11"/>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pic>
        <p:nvPicPr>
          <p:cNvPr id="95" name="Google Shape;95;p11"/>
          <p:cNvPicPr preferRelativeResize="0"/>
          <p:nvPr/>
        </p:nvPicPr>
        <p:blipFill>
          <a:blip r:embed="rId3">
            <a:alphaModFix/>
          </a:blip>
          <a:stretch>
            <a:fillRect/>
          </a:stretch>
        </p:blipFill>
        <p:spPr>
          <a:xfrm>
            <a:off x="7621925" y="0"/>
            <a:ext cx="1522075" cy="152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a:t>Dataset </a:t>
            </a:r>
            <a:endParaRPr/>
          </a:p>
        </p:txBody>
      </p:sp>
      <p:sp>
        <p:nvSpPr>
          <p:cNvPr id="101" name="Google Shape;101;p12"/>
          <p:cNvSpPr txBox="1">
            <a:spLocks noGrp="1"/>
          </p:cNvSpPr>
          <p:nvPr>
            <p:ph type="body" idx="1"/>
          </p:nvPr>
        </p:nvSpPr>
        <p:spPr>
          <a:xfrm>
            <a:off x="0" y="1129575"/>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300">
              <a:solidFill>
                <a:srgbClr val="FF0000"/>
              </a:solidFill>
            </a:endParaRPr>
          </a:p>
          <a:p>
            <a:pPr marL="457200" lvl="0" indent="-374650" algn="just" rtl="0">
              <a:spcBef>
                <a:spcPts val="0"/>
              </a:spcBef>
              <a:spcAft>
                <a:spcPts val="0"/>
              </a:spcAft>
              <a:buSzPts val="2300"/>
              <a:buChar char="●"/>
            </a:pPr>
            <a:r>
              <a:rPr lang="en-US" sz="2300" b="0"/>
              <a:t>The dataset has been collected from a challenge from SemEval-2020 (International Workshop on Semantic Evaluation 2020) competition</a:t>
            </a:r>
            <a:endParaRPr sz="2300" b="0"/>
          </a:p>
          <a:p>
            <a:pPr marL="457200" lvl="0" indent="-374650" algn="just" rtl="0">
              <a:spcBef>
                <a:spcPts val="0"/>
              </a:spcBef>
              <a:spcAft>
                <a:spcPts val="0"/>
              </a:spcAft>
              <a:buSzPts val="2300"/>
              <a:buChar char="●"/>
            </a:pPr>
            <a:r>
              <a:rPr lang="en-US" sz="2300" b="0"/>
              <a:t>SemEval released around 7K annotated memes - with human annotated tags namely sentiment, and type of emotion that is, humorous, sarcastic, offensive, motivational</a:t>
            </a:r>
            <a:endParaRPr sz="2300" b="0"/>
          </a:p>
          <a:p>
            <a:pPr marL="457200" lvl="0" indent="-374650" algn="just" rtl="0">
              <a:spcBef>
                <a:spcPts val="0"/>
              </a:spcBef>
              <a:spcAft>
                <a:spcPts val="0"/>
              </a:spcAft>
              <a:buSzPts val="2300"/>
              <a:buChar char="●"/>
            </a:pPr>
            <a:r>
              <a:rPr lang="en-US" sz="2300" b="0"/>
              <a:t>We’re using the training dataset (in csv format) from the challenge for both our training and testing purposes</a:t>
            </a:r>
            <a:endParaRPr sz="2300" b="0"/>
          </a:p>
          <a:p>
            <a:pPr marL="457200" lvl="0" indent="-374650" algn="just" rtl="0">
              <a:spcBef>
                <a:spcPts val="0"/>
              </a:spcBef>
              <a:spcAft>
                <a:spcPts val="0"/>
              </a:spcAft>
              <a:buClr>
                <a:srgbClr val="FF0000"/>
              </a:buClr>
              <a:buSzPts val="2300"/>
              <a:buChar char="●"/>
            </a:pPr>
            <a:r>
              <a:rPr lang="en-US" sz="2300">
                <a:solidFill>
                  <a:srgbClr val="FF0000"/>
                </a:solidFill>
              </a:rPr>
              <a:t>The arrangement of the dataset didn’t properly match with the original problem description</a:t>
            </a:r>
            <a:endParaRPr sz="2300">
              <a:solidFill>
                <a:srgbClr val="FF0000"/>
              </a:solidFill>
            </a:endParaRPr>
          </a:p>
          <a:p>
            <a:pPr marL="457200" lvl="0" indent="-374650" algn="just" rtl="0">
              <a:spcBef>
                <a:spcPts val="0"/>
              </a:spcBef>
              <a:spcAft>
                <a:spcPts val="0"/>
              </a:spcAft>
              <a:buSzPts val="2300"/>
              <a:buChar char="●"/>
            </a:pPr>
            <a:r>
              <a:rPr lang="en-US" sz="2300" b="0"/>
              <a:t>We had to go through the entire dataset to address the ambiguities and re-organized the categories and sub-categories</a:t>
            </a:r>
            <a:endParaRPr sz="2300" b="0"/>
          </a:p>
          <a:p>
            <a:pPr marL="457200" lvl="0" indent="-374650" algn="just" rtl="0">
              <a:spcBef>
                <a:spcPts val="0"/>
              </a:spcBef>
              <a:spcAft>
                <a:spcPts val="0"/>
              </a:spcAft>
              <a:buSzPts val="2300"/>
              <a:buChar char="●"/>
            </a:pPr>
            <a:r>
              <a:rPr lang="en-US" sz="2300" b="0"/>
              <a:t>We’ve performed extensive pre-processing operations on the dataset and eliminated the noise </a:t>
            </a:r>
            <a:endParaRPr sz="2300" b="0"/>
          </a:p>
          <a:p>
            <a:pPr marL="457200" lvl="0" indent="0" algn="just" rtl="0">
              <a:spcBef>
                <a:spcPts val="0"/>
              </a:spcBef>
              <a:spcAft>
                <a:spcPts val="0"/>
              </a:spcAft>
              <a:buNone/>
            </a:pPr>
            <a:endParaRPr sz="2300" b="0"/>
          </a:p>
          <a:p>
            <a:pPr marL="457200" lvl="0" indent="0" algn="just" rtl="0">
              <a:spcBef>
                <a:spcPts val="0"/>
              </a:spcBef>
              <a:spcAft>
                <a:spcPts val="0"/>
              </a:spcAft>
              <a:buNone/>
            </a:pPr>
            <a:endParaRPr sz="2300" b="0"/>
          </a:p>
          <a:p>
            <a:pPr marL="0" lvl="0" indent="0" algn="just" rtl="0">
              <a:spcBef>
                <a:spcPts val="0"/>
              </a:spcBef>
              <a:spcAft>
                <a:spcPts val="0"/>
              </a:spcAft>
              <a:buNone/>
            </a:pPr>
            <a:endParaRPr sz="2300" b="0"/>
          </a:p>
          <a:p>
            <a:pPr marL="457200" lvl="0" indent="0" algn="just" rtl="0">
              <a:spcBef>
                <a:spcPts val="0"/>
              </a:spcBef>
              <a:spcAft>
                <a:spcPts val="0"/>
              </a:spcAft>
              <a:buNone/>
            </a:pPr>
            <a:endParaRPr sz="2300" b="0"/>
          </a:p>
          <a:p>
            <a:pPr marL="457200" lvl="0" indent="0" algn="just" rtl="0">
              <a:spcBef>
                <a:spcPts val="0"/>
              </a:spcBef>
              <a:spcAft>
                <a:spcPts val="0"/>
              </a:spcAft>
              <a:buNone/>
            </a:pPr>
            <a:endParaRPr sz="2300" b="0"/>
          </a:p>
          <a:p>
            <a:pPr marL="0" lvl="0" indent="0" algn="just" rtl="0">
              <a:spcBef>
                <a:spcPts val="0"/>
              </a:spcBef>
              <a:spcAft>
                <a:spcPts val="0"/>
              </a:spcAft>
              <a:buNone/>
            </a:pPr>
            <a:endParaRPr sz="2300" b="0"/>
          </a:p>
        </p:txBody>
      </p:sp>
      <p:sp>
        <p:nvSpPr>
          <p:cNvPr id="102" name="Google Shape;102;p12"/>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pic>
        <p:nvPicPr>
          <p:cNvPr id="103" name="Google Shape;103;p12"/>
          <p:cNvPicPr preferRelativeResize="0"/>
          <p:nvPr/>
        </p:nvPicPr>
        <p:blipFill>
          <a:blip r:embed="rId3">
            <a:alphaModFix/>
          </a:blip>
          <a:stretch>
            <a:fillRect/>
          </a:stretch>
        </p:blipFill>
        <p:spPr>
          <a:xfrm>
            <a:off x="7838875" y="0"/>
            <a:ext cx="1305125" cy="1514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45720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000"/>
              <a:t>Dataset (Cont’d.)</a:t>
            </a:r>
            <a:r>
              <a:rPr lang="en-US" sz="4400"/>
              <a:t> </a:t>
            </a:r>
            <a:endParaRPr/>
          </a:p>
        </p:txBody>
      </p:sp>
      <p:sp>
        <p:nvSpPr>
          <p:cNvPr id="109" name="Google Shape;109;p13"/>
          <p:cNvSpPr txBox="1">
            <a:spLocks noGrp="1"/>
          </p:cNvSpPr>
          <p:nvPr>
            <p:ph type="body" idx="1"/>
          </p:nvPr>
        </p:nvSpPr>
        <p:spPr>
          <a:xfrm>
            <a:off x="0" y="1043850"/>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000">
              <a:solidFill>
                <a:srgbClr val="FF0000"/>
              </a:solidFill>
            </a:endParaRPr>
          </a:p>
          <a:p>
            <a:pPr marL="457200" lvl="0" indent="-355600" algn="just" rtl="0">
              <a:spcBef>
                <a:spcPts val="0"/>
              </a:spcBef>
              <a:spcAft>
                <a:spcPts val="0"/>
              </a:spcAft>
              <a:buSzPts val="2000"/>
              <a:buChar char="●"/>
            </a:pPr>
            <a:r>
              <a:rPr lang="en-US" sz="2000"/>
              <a:t>View of the dataset: </a:t>
            </a:r>
            <a:endParaRPr sz="200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0" lvl="0" indent="0" algn="just" rtl="0">
              <a:spcBef>
                <a:spcPts val="0"/>
              </a:spcBef>
              <a:spcAft>
                <a:spcPts val="0"/>
              </a:spcAft>
              <a:buNone/>
            </a:pPr>
            <a:endParaRPr sz="2000" b="0"/>
          </a:p>
          <a:p>
            <a:pPr marL="0" lvl="0" indent="0" algn="just" rtl="0">
              <a:spcBef>
                <a:spcPts val="0"/>
              </a:spcBef>
              <a:spcAft>
                <a:spcPts val="0"/>
              </a:spcAft>
              <a:buNone/>
            </a:pPr>
            <a:endParaRPr sz="2000" b="0"/>
          </a:p>
          <a:p>
            <a:pPr marL="457200" lvl="0" indent="-355600" algn="just" rtl="0">
              <a:spcBef>
                <a:spcPts val="0"/>
              </a:spcBef>
              <a:spcAft>
                <a:spcPts val="0"/>
              </a:spcAft>
              <a:buSzPts val="2000"/>
              <a:buChar char="●"/>
            </a:pPr>
            <a:r>
              <a:rPr lang="en-US" sz="2000"/>
              <a:t>Classes and Ordinality: </a:t>
            </a:r>
            <a:endParaRPr sz="2000"/>
          </a:p>
          <a:p>
            <a:pPr marL="0" lvl="0" indent="0" algn="just" rtl="0">
              <a:spcBef>
                <a:spcPts val="0"/>
              </a:spcBef>
              <a:spcAft>
                <a:spcPts val="0"/>
              </a:spcAft>
              <a:buNone/>
            </a:pPr>
            <a:endParaRPr sz="2000" b="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0" lvl="0" indent="0" algn="just" rtl="0">
              <a:spcBef>
                <a:spcPts val="0"/>
              </a:spcBef>
              <a:spcAft>
                <a:spcPts val="0"/>
              </a:spcAft>
              <a:buNone/>
            </a:pPr>
            <a:endParaRPr sz="2000" b="0"/>
          </a:p>
          <a:p>
            <a:pPr marL="457200" lvl="0" indent="0" algn="just" rtl="0">
              <a:spcBef>
                <a:spcPts val="0"/>
              </a:spcBef>
              <a:spcAft>
                <a:spcPts val="0"/>
              </a:spcAft>
              <a:buNone/>
            </a:pPr>
            <a:endParaRPr sz="2000" b="0"/>
          </a:p>
          <a:p>
            <a:pPr marL="457200" lvl="0" indent="0" algn="just" rtl="0">
              <a:spcBef>
                <a:spcPts val="0"/>
              </a:spcBef>
              <a:spcAft>
                <a:spcPts val="0"/>
              </a:spcAft>
              <a:buNone/>
            </a:pPr>
            <a:endParaRPr sz="2000" b="0"/>
          </a:p>
          <a:p>
            <a:pPr marL="0" lvl="0" indent="0" algn="just" rtl="0">
              <a:spcBef>
                <a:spcPts val="0"/>
              </a:spcBef>
              <a:spcAft>
                <a:spcPts val="0"/>
              </a:spcAft>
              <a:buNone/>
            </a:pPr>
            <a:endParaRPr sz="2000" b="0"/>
          </a:p>
        </p:txBody>
      </p:sp>
      <p:sp>
        <p:nvSpPr>
          <p:cNvPr id="110" name="Google Shape;110;p13"/>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pic>
        <p:nvPicPr>
          <p:cNvPr id="111" name="Google Shape;111;p13"/>
          <p:cNvPicPr preferRelativeResize="0"/>
          <p:nvPr/>
        </p:nvPicPr>
        <p:blipFill>
          <a:blip r:embed="rId3">
            <a:alphaModFix/>
          </a:blip>
          <a:stretch>
            <a:fillRect/>
          </a:stretch>
        </p:blipFill>
        <p:spPr>
          <a:xfrm>
            <a:off x="7731125" y="0"/>
            <a:ext cx="1412875" cy="1570825"/>
          </a:xfrm>
          <a:prstGeom prst="rect">
            <a:avLst/>
          </a:prstGeom>
          <a:noFill/>
          <a:ln>
            <a:noFill/>
          </a:ln>
        </p:spPr>
      </p:pic>
      <p:pic>
        <p:nvPicPr>
          <p:cNvPr id="112" name="Google Shape;112;p13"/>
          <p:cNvPicPr preferRelativeResize="0"/>
          <p:nvPr/>
        </p:nvPicPr>
        <p:blipFill rotWithShape="1">
          <a:blip r:embed="rId4">
            <a:alphaModFix/>
          </a:blip>
          <a:srcRect b="-10741"/>
          <a:stretch/>
        </p:blipFill>
        <p:spPr>
          <a:xfrm>
            <a:off x="0" y="1830237"/>
            <a:ext cx="9144001" cy="1798800"/>
          </a:xfrm>
          <a:prstGeom prst="rect">
            <a:avLst/>
          </a:prstGeom>
          <a:noFill/>
          <a:ln>
            <a:noFill/>
          </a:ln>
        </p:spPr>
      </p:pic>
      <p:pic>
        <p:nvPicPr>
          <p:cNvPr id="113" name="Google Shape;113;p13"/>
          <p:cNvPicPr preferRelativeResize="0"/>
          <p:nvPr/>
        </p:nvPicPr>
        <p:blipFill>
          <a:blip r:embed="rId5">
            <a:alphaModFix/>
          </a:blip>
          <a:stretch>
            <a:fillRect/>
          </a:stretch>
        </p:blipFill>
        <p:spPr>
          <a:xfrm>
            <a:off x="171425" y="4256575"/>
            <a:ext cx="8893324" cy="194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4"/>
          <p:cNvSpPr txBox="1">
            <a:spLocks noGrp="1"/>
          </p:cNvSpPr>
          <p:nvPr>
            <p:ph type="title"/>
          </p:nvPr>
        </p:nvSpPr>
        <p:spPr>
          <a:xfrm>
            <a:off x="0" y="0"/>
            <a:ext cx="8229600" cy="97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000"/>
              <a:t>         Algorithm Implemented </a:t>
            </a:r>
            <a:endParaRPr sz="3000"/>
          </a:p>
        </p:txBody>
      </p:sp>
      <p:sp>
        <p:nvSpPr>
          <p:cNvPr id="119" name="Google Shape;119;p14"/>
          <p:cNvSpPr txBox="1">
            <a:spLocks noGrp="1"/>
          </p:cNvSpPr>
          <p:nvPr>
            <p:ph type="body" idx="1"/>
          </p:nvPr>
        </p:nvSpPr>
        <p:spPr>
          <a:xfrm>
            <a:off x="279450" y="800850"/>
            <a:ext cx="8585100" cy="47703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endParaRPr sz="2600" b="0"/>
          </a:p>
          <a:p>
            <a:pPr marL="457200" lvl="0" indent="-393700" algn="just" rtl="0">
              <a:spcBef>
                <a:spcPts val="0"/>
              </a:spcBef>
              <a:spcAft>
                <a:spcPts val="0"/>
              </a:spcAft>
              <a:buSzPts val="2600"/>
              <a:buChar char="●"/>
            </a:pPr>
            <a:r>
              <a:rPr lang="en-US" sz="2600" b="0"/>
              <a:t>Initially we performed extensive pre-processing operations on the dataset</a:t>
            </a:r>
            <a:endParaRPr sz="2600" b="0"/>
          </a:p>
          <a:p>
            <a:pPr marL="457200" lvl="0" indent="-393700" algn="just" rtl="0">
              <a:spcBef>
                <a:spcPts val="0"/>
              </a:spcBef>
              <a:spcAft>
                <a:spcPts val="0"/>
              </a:spcAft>
              <a:buSzPts val="2600"/>
              <a:buChar char="●"/>
            </a:pPr>
            <a:r>
              <a:rPr lang="en-US" sz="2600" b="0"/>
              <a:t>Then we used the following parameters for feature extraction: </a:t>
            </a:r>
            <a:endParaRPr sz="2600" b="0"/>
          </a:p>
          <a:p>
            <a:pPr marL="457200" lvl="0" indent="-393700" algn="just" rtl="0">
              <a:spcBef>
                <a:spcPts val="0"/>
              </a:spcBef>
              <a:spcAft>
                <a:spcPts val="0"/>
              </a:spcAft>
              <a:buSzPts val="2600"/>
              <a:buChar char="-"/>
            </a:pPr>
            <a:r>
              <a:rPr lang="en-US" sz="2600" b="0"/>
              <a:t>Term Frequency-Inverse Document Frequency (TF-IDF) and</a:t>
            </a:r>
            <a:endParaRPr sz="2600" b="0"/>
          </a:p>
          <a:p>
            <a:pPr marL="457200" lvl="0" indent="-393700" algn="just" rtl="0">
              <a:spcBef>
                <a:spcPts val="0"/>
              </a:spcBef>
              <a:spcAft>
                <a:spcPts val="0"/>
              </a:spcAft>
              <a:buSzPts val="2600"/>
              <a:buChar char="-"/>
            </a:pPr>
            <a:r>
              <a:rPr lang="en-US" sz="2600" b="0"/>
              <a:t>Count Vectors</a:t>
            </a:r>
            <a:endParaRPr sz="2600" b="0"/>
          </a:p>
          <a:p>
            <a:pPr marL="457200" lvl="0" indent="-393700" algn="just" rtl="0">
              <a:spcBef>
                <a:spcPts val="0"/>
              </a:spcBef>
              <a:spcAft>
                <a:spcPts val="0"/>
              </a:spcAft>
              <a:buSzPts val="2600"/>
              <a:buChar char="●"/>
            </a:pPr>
            <a:r>
              <a:rPr lang="en-US" sz="2600" b="0"/>
              <a:t>Finally, to perform the memotion analysis task, we explored and implemented the following algorithms for building models - </a:t>
            </a:r>
            <a:endParaRPr sz="2600" b="0"/>
          </a:p>
          <a:p>
            <a:pPr marL="457200" lvl="0" indent="-393700" algn="just" rtl="0">
              <a:spcBef>
                <a:spcPts val="0"/>
              </a:spcBef>
              <a:spcAft>
                <a:spcPts val="0"/>
              </a:spcAft>
              <a:buSzPts val="2600"/>
              <a:buChar char="-"/>
            </a:pPr>
            <a:r>
              <a:rPr lang="en-US" sz="2600" b="0"/>
              <a:t>Multinomial Naive Bayes Classifier</a:t>
            </a:r>
            <a:endParaRPr sz="2600" b="0"/>
          </a:p>
          <a:p>
            <a:pPr marL="457200" lvl="0" indent="-393700" algn="just" rtl="0">
              <a:spcBef>
                <a:spcPts val="0"/>
              </a:spcBef>
              <a:spcAft>
                <a:spcPts val="0"/>
              </a:spcAft>
              <a:buSzPts val="2600"/>
              <a:buChar char="-"/>
            </a:pPr>
            <a:r>
              <a:rPr lang="en-US" sz="2600" b="0"/>
              <a:t>Linear SVM</a:t>
            </a:r>
            <a:endParaRPr sz="2600" b="0"/>
          </a:p>
          <a:p>
            <a:pPr marL="457200" lvl="0" indent="-393700" algn="just" rtl="0">
              <a:spcBef>
                <a:spcPts val="0"/>
              </a:spcBef>
              <a:spcAft>
                <a:spcPts val="0"/>
              </a:spcAft>
              <a:buSzPts val="2600"/>
              <a:buChar char="-"/>
            </a:pPr>
            <a:r>
              <a:rPr lang="en-US" sz="2600" b="0"/>
              <a:t>Logistic Regression</a:t>
            </a:r>
            <a:endParaRPr sz="2600" b="0"/>
          </a:p>
          <a:p>
            <a:pPr marL="457200" lvl="0" indent="-393700" algn="just" rtl="0">
              <a:spcBef>
                <a:spcPts val="0"/>
              </a:spcBef>
              <a:spcAft>
                <a:spcPts val="0"/>
              </a:spcAft>
              <a:buSzPts val="2600"/>
              <a:buChar char="-"/>
            </a:pPr>
            <a:r>
              <a:rPr lang="en-US" sz="2600" b="0"/>
              <a:t>Random Forest Classifier</a:t>
            </a:r>
            <a:endParaRPr sz="2600" b="0"/>
          </a:p>
          <a:p>
            <a:pPr marL="0" lvl="0" indent="0" algn="just" rtl="0">
              <a:spcBef>
                <a:spcPts val="0"/>
              </a:spcBef>
              <a:spcAft>
                <a:spcPts val="0"/>
              </a:spcAft>
              <a:buNone/>
            </a:pPr>
            <a:endParaRPr sz="2600" b="0"/>
          </a:p>
          <a:p>
            <a:pPr marL="457200" lvl="0" indent="0" algn="just" rtl="0">
              <a:spcBef>
                <a:spcPts val="0"/>
              </a:spcBef>
              <a:spcAft>
                <a:spcPts val="0"/>
              </a:spcAft>
              <a:buNone/>
            </a:pPr>
            <a:endParaRPr sz="2600" b="0"/>
          </a:p>
          <a:p>
            <a:pPr marL="0" lvl="0" indent="0" algn="just" rtl="0">
              <a:spcBef>
                <a:spcPts val="0"/>
              </a:spcBef>
              <a:spcAft>
                <a:spcPts val="0"/>
              </a:spcAft>
              <a:buNone/>
            </a:pPr>
            <a:endParaRPr sz="2600" b="0"/>
          </a:p>
        </p:txBody>
      </p:sp>
      <p:sp>
        <p:nvSpPr>
          <p:cNvPr id="120" name="Google Shape;120;p14"/>
          <p:cNvSpPr txBox="1">
            <a:spLocks noGrp="1"/>
          </p:cNvSpPr>
          <p:nvPr>
            <p:ph type="sldNum" idx="12"/>
          </p:nvPr>
        </p:nvSpPr>
        <p:spPr>
          <a:xfrm>
            <a:off x="8451850" y="6573838"/>
            <a:ext cx="6129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pic>
        <p:nvPicPr>
          <p:cNvPr id="121" name="Google Shape;121;p14"/>
          <p:cNvPicPr preferRelativeResize="0"/>
          <p:nvPr/>
        </p:nvPicPr>
        <p:blipFill rotWithShape="1">
          <a:blip r:embed="rId3">
            <a:alphaModFix/>
          </a:blip>
          <a:srcRect t="-3730" b="3729"/>
          <a:stretch/>
        </p:blipFill>
        <p:spPr>
          <a:xfrm>
            <a:off x="6615125" y="4904150"/>
            <a:ext cx="2528876" cy="1953850"/>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1061</Words>
  <Application>Microsoft Office PowerPoint</Application>
  <PresentationFormat>On-screen Show (4:3)</PresentationFormat>
  <Paragraphs>172</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Pinyon Script</vt:lpstr>
      <vt:lpstr>Garamond</vt:lpstr>
      <vt:lpstr>Book Antiqua</vt:lpstr>
      <vt:lpstr>Arial</vt:lpstr>
      <vt:lpstr>Calibri</vt:lpstr>
      <vt:lpstr>Times New Roman</vt:lpstr>
      <vt:lpstr>Office 主题</vt:lpstr>
      <vt:lpstr>PowerPoint Presentation</vt:lpstr>
      <vt:lpstr>PowerPoint Presentation</vt:lpstr>
      <vt:lpstr>Outline</vt:lpstr>
      <vt:lpstr>What is a Meme?</vt:lpstr>
      <vt:lpstr>Research Problem</vt:lpstr>
      <vt:lpstr>Literature Survey</vt:lpstr>
      <vt:lpstr>Dataset </vt:lpstr>
      <vt:lpstr>Dataset (Cont’d.) </vt:lpstr>
      <vt:lpstr>         Algorithm Implemented </vt:lpstr>
      <vt:lpstr>Code Snippets </vt:lpstr>
      <vt:lpstr>      Code Snippets (Cont’d.) </vt:lpstr>
      <vt:lpstr>               Code Snippets (Cont’d.)  </vt:lpstr>
      <vt:lpstr>            Code Snippets (Cont’d.)  </vt:lpstr>
      <vt:lpstr>            Code Snippets (Cont’d.)  </vt:lpstr>
      <vt:lpstr>Results</vt:lpstr>
      <vt:lpstr>Results (Cont’d.)</vt:lpstr>
      <vt:lpstr>                   Other Approaches Explored</vt:lpstr>
      <vt:lpstr>Next Steps</vt:lpstr>
      <vt:lpstr>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Amit Kumar Nath</cp:lastModifiedBy>
  <cp:revision>1</cp:revision>
  <dcterms:modified xsi:type="dcterms:W3CDTF">2019-12-03T04:45:01Z</dcterms:modified>
</cp:coreProperties>
</file>